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62" r:id="rId1"/>
  </p:sldMasterIdLst>
  <p:notesMasterIdLst>
    <p:notesMasterId r:id="rId49"/>
  </p:notesMasterIdLst>
  <p:handoutMasterIdLst>
    <p:handoutMasterId r:id="rId50"/>
  </p:handoutMasterIdLst>
  <p:sldIdLst>
    <p:sldId id="617" r:id="rId2"/>
    <p:sldId id="618" r:id="rId3"/>
    <p:sldId id="615" r:id="rId4"/>
    <p:sldId id="620" r:id="rId5"/>
    <p:sldId id="639" r:id="rId6"/>
    <p:sldId id="638" r:id="rId7"/>
    <p:sldId id="614" r:id="rId8"/>
    <p:sldId id="616" r:id="rId9"/>
    <p:sldId id="408" r:id="rId10"/>
    <p:sldId id="625" r:id="rId11"/>
    <p:sldId id="640" r:id="rId12"/>
    <p:sldId id="641" r:id="rId13"/>
    <p:sldId id="642" r:id="rId14"/>
    <p:sldId id="643" r:id="rId15"/>
    <p:sldId id="621" r:id="rId16"/>
    <p:sldId id="622" r:id="rId17"/>
    <p:sldId id="624" r:id="rId18"/>
    <p:sldId id="644" r:id="rId19"/>
    <p:sldId id="629" r:id="rId20"/>
    <p:sldId id="645" r:id="rId21"/>
    <p:sldId id="646" r:id="rId22"/>
    <p:sldId id="647" r:id="rId23"/>
    <p:sldId id="648" r:id="rId24"/>
    <p:sldId id="649" r:id="rId25"/>
    <p:sldId id="650" r:id="rId26"/>
    <p:sldId id="651" r:id="rId27"/>
    <p:sldId id="652" r:id="rId28"/>
    <p:sldId id="653" r:id="rId29"/>
    <p:sldId id="654" r:id="rId30"/>
    <p:sldId id="656" r:id="rId31"/>
    <p:sldId id="655" r:id="rId32"/>
    <p:sldId id="659" r:id="rId33"/>
    <p:sldId id="658" r:id="rId34"/>
    <p:sldId id="660" r:id="rId35"/>
    <p:sldId id="661" r:id="rId36"/>
    <p:sldId id="662" r:id="rId37"/>
    <p:sldId id="663" r:id="rId38"/>
    <p:sldId id="664" r:id="rId39"/>
    <p:sldId id="665" r:id="rId40"/>
    <p:sldId id="666" r:id="rId41"/>
    <p:sldId id="667" r:id="rId42"/>
    <p:sldId id="668" r:id="rId43"/>
    <p:sldId id="669" r:id="rId44"/>
    <p:sldId id="670" r:id="rId45"/>
    <p:sldId id="671" r:id="rId46"/>
    <p:sldId id="672" r:id="rId47"/>
    <p:sldId id="636" r:id="rId48"/>
  </p:sldIdLst>
  <p:sldSz cx="24387175" cy="13716000"/>
  <p:notesSz cx="6858000" cy="9144000"/>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EB6"/>
    <a:srgbClr val="BE95FF"/>
    <a:srgbClr val="121619"/>
    <a:srgbClr val="2127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96"/>
    <p:restoredTop sz="96327"/>
  </p:normalViewPr>
  <p:slideViewPr>
    <p:cSldViewPr snapToGrid="0" snapToObjects="1">
      <p:cViewPr varScale="1">
        <p:scale>
          <a:sx n="71" d="100"/>
          <a:sy n="71" d="100"/>
        </p:scale>
        <p:origin x="101" y="235"/>
      </p:cViewPr>
      <p:guideLst/>
    </p:cSldViewPr>
  </p:slideViewPr>
  <p:outlineViewPr>
    <p:cViewPr>
      <p:scale>
        <a:sx n="33" d="100"/>
        <a:sy n="33" d="100"/>
      </p:scale>
      <p:origin x="-56"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2438522" rtl="0" eaLnBrk="1" latinLnBrk="0" hangingPunct="1">
      <a:lnSpc>
        <a:spcPct val="110000"/>
      </a:lnSpc>
      <a:spcBef>
        <a:spcPts val="0"/>
      </a:spcBef>
      <a:defRPr sz="1200" b="0" i="0" kern="1200">
        <a:solidFill>
          <a:schemeClr val="bg1"/>
        </a:solidFill>
        <a:latin typeface="IBM Plex Sans Light" panose="020B0503050203000203" pitchFamily="34" charset="0"/>
        <a:ea typeface="+mn-ea"/>
        <a:cs typeface="+mn-cs"/>
      </a:defRPr>
    </a:lvl1pPr>
    <a:lvl2pPr marL="465690" indent="-452991" algn="l" defTabSz="2438522" rtl="0" eaLnBrk="1" latinLnBrk="0" hangingPunct="1">
      <a:lnSpc>
        <a:spcPct val="110000"/>
      </a:lnSpc>
      <a:spcBef>
        <a:spcPts val="0"/>
      </a:spcBef>
      <a:buFont typeface="IBM Plex Sans"/>
      <a:buChar char="–"/>
      <a:tabLst/>
      <a:defRPr sz="1200" b="0" i="0" kern="1200">
        <a:solidFill>
          <a:schemeClr val="bg1"/>
        </a:solidFill>
        <a:latin typeface="IBM Plex Sans Light" panose="020B0503050203000203" pitchFamily="34" charset="0"/>
        <a:ea typeface="+mn-ea"/>
        <a:cs typeface="+mn-cs"/>
      </a:defRPr>
    </a:lvl2pPr>
    <a:lvl3pPr marL="926638" indent="-463319" algn="l" defTabSz="2438522" rtl="0" eaLnBrk="1" latinLnBrk="0" hangingPunct="1">
      <a:lnSpc>
        <a:spcPct val="110000"/>
      </a:lnSpc>
      <a:spcBef>
        <a:spcPts val="0"/>
      </a:spcBef>
      <a:buFont typeface="IBM Plex Sans Light" panose="020B0604020202020204" pitchFamily="34" charset="0"/>
      <a:buChar char="•"/>
      <a:tabLst/>
      <a:defRPr sz="1200" b="0" i="0" kern="1200">
        <a:solidFill>
          <a:schemeClr val="bg1"/>
        </a:solidFill>
        <a:latin typeface="IBM Plex Sans Light" panose="020B0503050203000203" pitchFamily="34" charset="0"/>
        <a:ea typeface="+mn-ea"/>
        <a:cs typeface="+mn-cs"/>
      </a:defRPr>
    </a:lvl3pPr>
    <a:lvl4pPr marL="1682580" indent="-463319" algn="l" defTabSz="2438522" rtl="0" eaLnBrk="1" latinLnBrk="0" hangingPunct="1">
      <a:lnSpc>
        <a:spcPct val="110000"/>
      </a:lnSpc>
      <a:spcBef>
        <a:spcPts val="0"/>
      </a:spcBef>
      <a:buFont typeface="IBM Plex Sans Light"/>
      <a:buChar char="–"/>
      <a:tabLst/>
      <a:defRPr sz="1200" b="0" i="0" kern="1200">
        <a:solidFill>
          <a:schemeClr val="bg1"/>
        </a:solidFill>
        <a:latin typeface="IBM Plex Sans Light" panose="020B05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856518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612520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444359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985033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4021541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97439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557772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57730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420684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495978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23</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4291248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391369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24</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419965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25</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319383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26</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73839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27</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628073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28</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741874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29</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310705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30</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284754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31</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761840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32</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880950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33</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705150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879392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34</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438431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35</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3786454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36</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9220347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37</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9596078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38</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442623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39</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6910087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40</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90661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41</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329256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42</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478962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43</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346420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708898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44</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9805690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45</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6809858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46</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634319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522138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491587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198875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45485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8578513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r>
              <a:rPr lang="en-US" dirty="0"/>
              <a:t>Qiskit Fall Fest 2024</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r>
              <a:rPr lang="en-US" dirty="0"/>
              <a:t>Qiskit Fall Fest 2024</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r>
              <a:rPr lang="en-US" dirty="0"/>
              <a:t>Qiskit Fall Fest 2024</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r>
              <a:rPr lang="en-US" dirty="0"/>
              <a:t>Qiskit Fall Fest 2024</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r>
              <a:rPr lang="en-US" dirty="0"/>
              <a:t>Qiskit Fall Fest 2024</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dirty="0"/>
              <a:t>Qiskit Fall Fest 2024</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r>
              <a:rPr lang="en-US" dirty="0"/>
              <a:t>Qiskit Fall Fest 2024</a:t>
            </a:r>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r>
              <a:rPr lang="en-US" dirty="0"/>
              <a:t>Qiskit Fall Fest 2024</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dirty="0"/>
              <a:t>Qiskit Fall Fest 2024</a:t>
            </a:r>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dirty="0"/>
              <a:t>Qiskit Fall Fest 2024</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224878651"/>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dirty="0"/>
              <a:t>Qiskit Fall Fest 2024</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Qiskit Fall Fest 2024</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dirty="0"/>
              <a:t>Qiskit Fall Fest 2024</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Qiskit Fall Fest 2024</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dirty="0"/>
              <a:t>Qiskit Fall Fest 2024</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dirty="0"/>
              <a:t>Qiskit Fall Fest 2024</a:t>
            </a:r>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dirty="0"/>
              <a:t>Qiskit Fall Fest 2024</a:t>
            </a:r>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dirty="0"/>
              <a:t>Qiskit Fall Fest 2024</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dirty="0"/>
              <a:t>Qiskit Fall Fest 2024</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dirty="0"/>
              <a:t>Qiskit Fall Fest 2024</a:t>
            </a:r>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817174950"/>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dirty="0"/>
              <a:t>Qiskit Fall Fest 2024</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dirty="0"/>
              <a:t>Qiskit Fall Fest 2024</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dirty="0"/>
              <a:t>Qiskit Fall Fest 2024</a:t>
            </a:r>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dirty="0"/>
              <a:t>Qiskit Fall Fest 2024</a:t>
            </a:r>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dirty="0"/>
              <a:t>Qiskit Fall Fest 2024</a:t>
            </a:r>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dirty="0"/>
              <a:t>Qiskit Fall Fest 2024</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dirty="0"/>
              <a:t>Qiskit Fall Fest 2024</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dirty="0"/>
              <a:t>Qiskit Fall Fest 2024</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4152614004"/>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dirty="0"/>
              <a:t>Qiskit Fall Fest 2024</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dirty="0"/>
              <a:t>Qiskit Fall Fest 2024</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dirty="0"/>
              <a:t>Qiskit Fall Fest 2024</a:t>
            </a:r>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dirty="0"/>
              <a:t>Qiskit Fall Fest 2024</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r>
              <a:rPr lang="en-US" dirty="0"/>
              <a:t>Qiskit Fall Fest 2024</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biLevel thresh="50000"/>
          </a:blip>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334020936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r>
              <a:rPr lang="en-US" dirty="0"/>
              <a:t>Qiskit Fall Fest 2024</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r>
              <a:rPr lang="en-US" dirty="0"/>
              <a:t>Qiskit Fall Fest 2024</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r>
              <a:rPr lang="en-US" dirty="0"/>
              <a:t>Qiskit Fall Fest 2024</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0180837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r>
              <a:rPr lang="en-US" dirty="0"/>
              <a:t>Qiskit Fall Fest 2024</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2206079"/>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Qiskit Fall Fest 2024</a:t>
            </a:r>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04" r:id="rId2"/>
    <p:sldLayoutId id="2147483905" r:id="rId3"/>
    <p:sldLayoutId id="2147483901" r:id="rId4"/>
    <p:sldLayoutId id="2147483692" r:id="rId5"/>
    <p:sldLayoutId id="2147483906" r:id="rId6"/>
    <p:sldLayoutId id="2147483907" r:id="rId7"/>
    <p:sldLayoutId id="2147483910" r:id="rId8"/>
    <p:sldLayoutId id="2147483908" r:id="rId9"/>
    <p:sldLayoutId id="2147483909" r:id="rId10"/>
    <p:sldLayoutId id="2147483912" r:id="rId11"/>
    <p:sldLayoutId id="2147483914" r:id="rId12"/>
    <p:sldLayoutId id="2147483915" r:id="rId13"/>
    <p:sldLayoutId id="2147483913" r:id="rId14"/>
    <p:sldLayoutId id="2147483917" r:id="rId15"/>
    <p:sldLayoutId id="2147483942" r:id="rId16"/>
    <p:sldLayoutId id="2147483919" r:id="rId17"/>
    <p:sldLayoutId id="2147483929" r:id="rId18"/>
    <p:sldLayoutId id="2147483920" r:id="rId19"/>
    <p:sldLayoutId id="2147483930" r:id="rId20"/>
    <p:sldLayoutId id="2147483928" r:id="rId21"/>
    <p:sldLayoutId id="2147483948" r:id="rId22"/>
    <p:sldLayoutId id="2147483927" r:id="rId23"/>
    <p:sldLayoutId id="2147483950" r:id="rId24"/>
    <p:sldLayoutId id="2147483921" r:id="rId25"/>
    <p:sldLayoutId id="2147483916" r:id="rId26"/>
    <p:sldLayoutId id="2147483922" r:id="rId27"/>
    <p:sldLayoutId id="2147483953" r:id="rId28"/>
    <p:sldLayoutId id="2147483956" r:id="rId29"/>
    <p:sldLayoutId id="2147483923" r:id="rId30"/>
    <p:sldLayoutId id="2147483924" r:id="rId31"/>
    <p:sldLayoutId id="2147483926" r:id="rId32"/>
    <p:sldLayoutId id="2147483925" r:id="rId33"/>
    <p:sldLayoutId id="2147483959" r:id="rId34"/>
    <p:sldLayoutId id="2147483937" r:id="rId35"/>
    <p:sldLayoutId id="2147483932" r:id="rId36"/>
    <p:sldLayoutId id="2147483934" r:id="rId37"/>
    <p:sldLayoutId id="2147483935" r:id="rId38"/>
    <p:sldLayoutId id="2147483936" r:id="rId39"/>
    <p:sldLayoutId id="2147483938" r:id="rId40"/>
    <p:sldLayoutId id="2147483939" r:id="rId41"/>
    <p:sldLayoutId id="2147483940" r:id="rId42"/>
    <p:sldLayoutId id="2147483943" r:id="rId43"/>
    <p:sldLayoutId id="2147483960" r:id="rId44"/>
    <p:sldLayoutId id="2147483941" r:id="rId45"/>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30.png"/><Relationship Id="rId4" Type="http://schemas.openxmlformats.org/officeDocument/2006/relationships/image" Target="../media/image18.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30.png"/><Relationship Id="rId4" Type="http://schemas.openxmlformats.org/officeDocument/2006/relationships/image" Target="../media/image18.png"/><Relationship Id="rId9" Type="http://schemas.openxmlformats.org/officeDocument/2006/relationships/image" Target="../media/image26.png"/></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30.png"/><Relationship Id="rId4" Type="http://schemas.openxmlformats.org/officeDocument/2006/relationships/image" Target="../media/image18.png"/><Relationship Id="rId9"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161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F397CE-182E-F598-FF86-5763C16599E6}"/>
              </a:ext>
            </a:extLst>
          </p:cNvPr>
          <p:cNvSpPr>
            <a:spLocks noGrp="1"/>
          </p:cNvSpPr>
          <p:nvPr>
            <p:ph type="title"/>
          </p:nvPr>
        </p:nvSpPr>
        <p:spPr>
          <a:xfrm>
            <a:off x="577850" y="3920700"/>
            <a:ext cx="10099675" cy="6521323"/>
          </a:xfrm>
        </p:spPr>
        <p:txBody>
          <a:bodyPr/>
          <a:lstStyle/>
          <a:p>
            <a:r>
              <a:rPr lang="en-US" dirty="0">
                <a:solidFill>
                  <a:schemeClr val="bg1"/>
                </a:solidFill>
                <a:latin typeface="IBM Plex Mono" panose="020B0509050203000203" pitchFamily="49" charset="77"/>
              </a:rPr>
              <a:t>Welcome to the Qiskit Fall Fest 2024!</a:t>
            </a:r>
            <a:br>
              <a:rPr lang="en-US" dirty="0">
                <a:solidFill>
                  <a:srgbClr val="FF7EB6"/>
                </a:solidFill>
                <a:latin typeface="IBM Plex Mono" panose="020B0509050203000203" pitchFamily="49" charset="77"/>
              </a:rPr>
            </a:br>
            <a:br>
              <a:rPr lang="en-US" dirty="0">
                <a:solidFill>
                  <a:schemeClr val="bg1"/>
                </a:solidFill>
                <a:latin typeface="+mj-lt"/>
              </a:rPr>
            </a:br>
            <a:endParaRPr lang="en-US" dirty="0">
              <a:solidFill>
                <a:schemeClr val="bg1"/>
              </a:solidFill>
            </a:endParaRPr>
          </a:p>
        </p:txBody>
      </p:sp>
      <p:pic>
        <p:nvPicPr>
          <p:cNvPr id="10" name="Picture 9" descr="IBM 8-bar logo">
            <a:extLst>
              <a:ext uri="{FF2B5EF4-FFF2-40B4-BE49-F238E27FC236}">
                <a16:creationId xmlns:a16="http://schemas.microsoft.com/office/drawing/2014/main" id="{317CEB34-F938-2C3A-FB0D-78AA102EEBF6}"/>
              </a:ext>
            </a:extLst>
          </p:cNvPr>
          <p:cNvPicPr>
            <a:picLocks noChangeAspect="1"/>
          </p:cNvPicPr>
          <p:nvPr/>
        </p:nvPicPr>
        <p:blipFill>
          <a:blip r:embed="rId2">
            <a:lum bright="70000" contrast="-70000"/>
          </a:blip>
          <a:stretch>
            <a:fillRect/>
          </a:stretch>
        </p:blipFill>
        <p:spPr>
          <a:xfrm>
            <a:off x="577850" y="12526963"/>
            <a:ext cx="1638300" cy="609600"/>
          </a:xfrm>
          <a:prstGeom prst="rect">
            <a:avLst/>
          </a:prstGeom>
        </p:spPr>
      </p:pic>
      <p:sp>
        <p:nvSpPr>
          <p:cNvPr id="11" name="TextBox 10">
            <a:extLst>
              <a:ext uri="{FF2B5EF4-FFF2-40B4-BE49-F238E27FC236}">
                <a16:creationId xmlns:a16="http://schemas.microsoft.com/office/drawing/2014/main" id="{4BACB8B6-F248-B3B0-369C-8FD47B1BE7F0}"/>
              </a:ext>
            </a:extLst>
          </p:cNvPr>
          <p:cNvSpPr txBox="1"/>
          <p:nvPr/>
        </p:nvSpPr>
        <p:spPr>
          <a:xfrm>
            <a:off x="22983568" y="-321276"/>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marR="0" lvl="0" indent="-446749" algn="l" defTabSz="2438400"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pic>
        <p:nvPicPr>
          <p:cNvPr id="7" name="Picture 6" descr="A cartoon of a space station&#10;&#10;Description automatically generated">
            <a:extLst>
              <a:ext uri="{FF2B5EF4-FFF2-40B4-BE49-F238E27FC236}">
                <a16:creationId xmlns:a16="http://schemas.microsoft.com/office/drawing/2014/main" id="{55B6F224-96A9-BCFC-A227-D4AC6B305EED}"/>
              </a:ext>
            </a:extLst>
          </p:cNvPr>
          <p:cNvPicPr>
            <a:picLocks noChangeAspect="1"/>
          </p:cNvPicPr>
          <p:nvPr/>
        </p:nvPicPr>
        <p:blipFill>
          <a:blip r:embed="rId3"/>
          <a:stretch>
            <a:fillRect/>
          </a:stretch>
        </p:blipFill>
        <p:spPr>
          <a:xfrm>
            <a:off x="12231789" y="646724"/>
            <a:ext cx="11587061" cy="13069276"/>
          </a:xfrm>
          <a:prstGeom prst="rect">
            <a:avLst/>
          </a:prstGeom>
        </p:spPr>
      </p:pic>
    </p:spTree>
    <p:extLst>
      <p:ext uri="{BB962C8B-B14F-4D97-AF65-F5344CB8AC3E}">
        <p14:creationId xmlns:p14="http://schemas.microsoft.com/office/powerpoint/2010/main" val="319847259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E95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696686" y="953628"/>
            <a:ext cx="19499299" cy="1714171"/>
          </a:xfrm>
        </p:spPr>
        <p:txBody>
          <a:bodyPr/>
          <a:lstStyle/>
          <a:p>
            <a:r>
              <a:rPr lang="en-US" sz="6600" dirty="0">
                <a:solidFill>
                  <a:schemeClr val="tx1"/>
                </a:solidFill>
                <a:effectLst/>
                <a:latin typeface="+mj-lt"/>
              </a:rPr>
              <a:t>Exercise 1:</a:t>
            </a:r>
            <a:br>
              <a:rPr lang="en-US" sz="1400" b="0" dirty="0">
                <a:solidFill>
                  <a:srgbClr val="CCCCCC"/>
                </a:solidFill>
                <a:effectLst/>
                <a:latin typeface="Consolas" panose="020B0609020204030204" pitchFamily="49" charset="0"/>
              </a:rPr>
            </a:br>
            <a:br>
              <a:rPr lang="en-US" sz="8000" b="1" dirty="0">
                <a:solidFill>
                  <a:schemeClr val="bg1"/>
                </a:solidFill>
                <a:effectLst/>
                <a:latin typeface="Consolas" panose="020B0609020204030204" pitchFamily="49" charset="0"/>
              </a:rPr>
            </a:br>
            <a:endParaRPr lang="en-US" sz="8000" b="1" dirty="0">
              <a:solidFill>
                <a:schemeClr val="bg1"/>
              </a:solidFill>
            </a:endParaRP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10</a:t>
            </a:fld>
            <a:endParaRPr lang="en-US" dirty="0"/>
          </a:p>
        </p:txBody>
      </p:sp>
      <p:pic>
        <p:nvPicPr>
          <p:cNvPr id="6" name="Picture 5" descr="A circular logo with a circle and text&#10;&#10;Description automatically generated">
            <a:extLst>
              <a:ext uri="{FF2B5EF4-FFF2-40B4-BE49-F238E27FC236}">
                <a16:creationId xmlns:a16="http://schemas.microsoft.com/office/drawing/2014/main" id="{82F0E77D-B515-5054-6819-6B1AA056F700}"/>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8E38EC93-583C-08D0-9088-05016B7175D6}"/>
              </a:ext>
            </a:extLst>
          </p:cNvPr>
          <p:cNvSpPr txBox="1"/>
          <p:nvPr/>
        </p:nvSpPr>
        <p:spPr>
          <a:xfrm>
            <a:off x="696686" y="2405743"/>
            <a:ext cx="22250400" cy="100717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8400">
              <a:spcBef>
                <a:spcPts val="2900"/>
              </a:spcBef>
              <a:spcAft>
                <a:spcPts val="2400"/>
              </a:spcAft>
              <a:buSzPct val="100000"/>
            </a:pPr>
            <a:r>
              <a:rPr lang="en-US" b="1" dirty="0">
                <a:solidFill>
                  <a:schemeClr val="bg1"/>
                </a:solidFill>
                <a:effectLst/>
                <a:latin typeface="Consolas" panose="020B0609020204030204" pitchFamily="49" charset="0"/>
              </a:rPr>
              <a:t>Your Task: Please match the description of what happens in each stage with the corresponding transpilation stage name in the code cell below.</a:t>
            </a:r>
          </a:p>
          <a:p>
            <a:pPr defTabSz="2438400">
              <a:spcBef>
                <a:spcPts val="600"/>
              </a:spcBef>
              <a:buSzPct val="100000"/>
            </a:pPr>
            <a:r>
              <a:rPr lang="en-US" b="1" dirty="0">
                <a:solidFill>
                  <a:schemeClr val="bg1"/>
                </a:solidFill>
                <a:effectLst/>
                <a:latin typeface="Consolas" panose="020B0609020204030204" pitchFamily="49" charset="0"/>
              </a:rPr>
              <a:t>A. This stage centers around reducing the number of circuit operations and the depth of circuits with several optimization options.</a:t>
            </a:r>
          </a:p>
          <a:p>
            <a:pPr defTabSz="2438400">
              <a:spcBef>
                <a:spcPts val="600"/>
              </a:spcBef>
              <a:buSzPct val="100000"/>
            </a:pPr>
            <a:r>
              <a:rPr lang="en-US" b="1" dirty="0">
                <a:solidFill>
                  <a:schemeClr val="bg1"/>
                </a:solidFill>
                <a:effectLst/>
                <a:latin typeface="Consolas" panose="020B0609020204030204" pitchFamily="49" charset="0"/>
              </a:rPr>
              <a:t>B. This stage inserts the appropriate number of SWAP gates in order to execute the circuits using the selected layout.</a:t>
            </a:r>
          </a:p>
          <a:p>
            <a:pPr defTabSz="2438400">
              <a:spcBef>
                <a:spcPts val="600"/>
              </a:spcBef>
              <a:buSzPct val="100000"/>
            </a:pPr>
            <a:r>
              <a:rPr lang="en-US" b="1" dirty="0">
                <a:solidFill>
                  <a:schemeClr val="bg1"/>
                </a:solidFill>
                <a:effectLst/>
                <a:latin typeface="Consolas" panose="020B0609020204030204" pitchFamily="49" charset="0"/>
              </a:rPr>
              <a:t>C. This stage is used to translate any gates that operate on more than two qubits, into gates that only operate on one or two qubits.</a:t>
            </a:r>
          </a:p>
          <a:p>
            <a:pPr defTabSz="2438400">
              <a:spcBef>
                <a:spcPts val="600"/>
              </a:spcBef>
              <a:buSzPct val="100000"/>
            </a:pPr>
            <a:r>
              <a:rPr lang="en-US" b="1" dirty="0">
                <a:solidFill>
                  <a:schemeClr val="bg1"/>
                </a:solidFill>
                <a:effectLst/>
                <a:latin typeface="Consolas" panose="020B0609020204030204" pitchFamily="49" charset="0"/>
              </a:rPr>
              <a:t>D. This stage executes a sequence of gates, a one-to-one mapping from the "virtual" qubits to the "physical" qubits in an actual quantum device.</a:t>
            </a:r>
          </a:p>
          <a:p>
            <a:pPr defTabSz="2438400">
              <a:spcBef>
                <a:spcPts val="600"/>
              </a:spcBef>
              <a:buSzPct val="100000"/>
            </a:pPr>
            <a:r>
              <a:rPr lang="en-US" b="1" dirty="0">
                <a:solidFill>
                  <a:schemeClr val="bg1"/>
                </a:solidFill>
                <a:effectLst/>
                <a:latin typeface="Consolas" panose="020B0609020204030204" pitchFamily="49" charset="0"/>
              </a:rPr>
              <a:t>E. This pass can be thought of as explicitly inserting hardware-aware operations like delay instructions to account for the idle time between gate executions.</a:t>
            </a:r>
          </a:p>
          <a:p>
            <a:pPr defTabSz="2438400">
              <a:spcBef>
                <a:spcPts val="600"/>
              </a:spcBef>
              <a:buSzPct val="100000"/>
            </a:pPr>
            <a:r>
              <a:rPr lang="en-US" b="1" dirty="0">
                <a:solidFill>
                  <a:schemeClr val="bg1"/>
                </a:solidFill>
                <a:effectLst/>
                <a:latin typeface="Consolas" panose="020B0609020204030204" pitchFamily="49" charset="0"/>
              </a:rPr>
              <a:t>F. This stage translates the gates specified in a circuit to the native basis gates of a specified backend.</a:t>
            </a:r>
          </a:p>
          <a:p>
            <a:pPr defTabSz="2438400">
              <a:spcBef>
                <a:spcPts val="2900"/>
              </a:spcBef>
              <a:buSzPct val="100000"/>
            </a:pPr>
            <a:r>
              <a:rPr lang="en-US" b="1" dirty="0" err="1">
                <a:solidFill>
                  <a:schemeClr val="bg1"/>
                </a:solidFill>
                <a:effectLst/>
                <a:latin typeface="Consolas" panose="020B0609020204030204" pitchFamily="49" charset="0"/>
              </a:rPr>
              <a:t>HINT:The</a:t>
            </a:r>
            <a:r>
              <a:rPr lang="en-US" b="1" dirty="0">
                <a:solidFill>
                  <a:schemeClr val="bg1"/>
                </a:solidFill>
                <a:effectLst/>
                <a:latin typeface="Consolas" panose="020B0609020204030204" pitchFamily="49" charset="0"/>
              </a:rPr>
              <a:t> answer will always be a single capital letter with quotation marks. For example: "A"</a:t>
            </a:r>
          </a:p>
          <a:p>
            <a:pPr defTabSz="2438400">
              <a:spcBef>
                <a:spcPts val="2900"/>
              </a:spcBef>
              <a:buSzPct val="100000"/>
            </a:pPr>
            <a:endParaRPr lang="en-IN" kern="0" dirty="0">
              <a:ea typeface="+mj-ea"/>
              <a:cs typeface="+mj-cs"/>
              <a:sym typeface="IBM Plex Sans Light"/>
            </a:endParaRPr>
          </a:p>
        </p:txBody>
      </p:sp>
    </p:spTree>
    <p:extLst>
      <p:ext uri="{BB962C8B-B14F-4D97-AF65-F5344CB8AC3E}">
        <p14:creationId xmlns:p14="http://schemas.microsoft.com/office/powerpoint/2010/main" val="188664967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E95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696686" y="953628"/>
            <a:ext cx="19499299" cy="1714171"/>
          </a:xfrm>
        </p:spPr>
        <p:txBody>
          <a:bodyPr/>
          <a:lstStyle/>
          <a:p>
            <a:r>
              <a:rPr lang="en-US" sz="6600" dirty="0">
                <a:solidFill>
                  <a:schemeClr val="tx1"/>
                </a:solidFill>
                <a:effectLst/>
                <a:latin typeface="+mj-lt"/>
              </a:rPr>
              <a:t>Exercise 1:</a:t>
            </a:r>
            <a:br>
              <a:rPr lang="en-US" sz="1400" b="0" dirty="0">
                <a:solidFill>
                  <a:srgbClr val="CCCCCC"/>
                </a:solidFill>
                <a:effectLst/>
                <a:latin typeface="Consolas" panose="020B0609020204030204" pitchFamily="49" charset="0"/>
              </a:rPr>
            </a:br>
            <a:br>
              <a:rPr lang="en-US" sz="8000" b="1" dirty="0">
                <a:solidFill>
                  <a:schemeClr val="bg1"/>
                </a:solidFill>
                <a:effectLst/>
                <a:latin typeface="Consolas" panose="020B0609020204030204" pitchFamily="49" charset="0"/>
              </a:rPr>
            </a:br>
            <a:endParaRPr lang="en-US" sz="8000" b="1" dirty="0">
              <a:solidFill>
                <a:schemeClr val="bg1"/>
              </a:solidFill>
            </a:endParaRP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11</a:t>
            </a:fld>
            <a:endParaRPr lang="en-US" dirty="0"/>
          </a:p>
        </p:txBody>
      </p:sp>
      <p:pic>
        <p:nvPicPr>
          <p:cNvPr id="6" name="Picture 5" descr="A circular logo with a circle and text&#10;&#10;Description automatically generated">
            <a:extLst>
              <a:ext uri="{FF2B5EF4-FFF2-40B4-BE49-F238E27FC236}">
                <a16:creationId xmlns:a16="http://schemas.microsoft.com/office/drawing/2014/main" id="{82F0E77D-B515-5054-6819-6B1AA056F700}"/>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8E38EC93-583C-08D0-9088-05016B7175D6}"/>
              </a:ext>
            </a:extLst>
          </p:cNvPr>
          <p:cNvSpPr txBox="1"/>
          <p:nvPr/>
        </p:nvSpPr>
        <p:spPr>
          <a:xfrm>
            <a:off x="696686" y="2405743"/>
            <a:ext cx="22250400" cy="100717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8400">
              <a:spcBef>
                <a:spcPts val="2900"/>
              </a:spcBef>
              <a:spcAft>
                <a:spcPts val="2400"/>
              </a:spcAft>
              <a:buSzPct val="100000"/>
            </a:pPr>
            <a:endParaRPr lang="en-US" b="0" dirty="0">
              <a:solidFill>
                <a:schemeClr val="bg1"/>
              </a:solidFill>
              <a:effectLst/>
              <a:latin typeface="Consolas" panose="020B0609020204030204" pitchFamily="49" charset="0"/>
            </a:endParaRPr>
          </a:p>
        </p:txBody>
      </p:sp>
      <p:sp>
        <p:nvSpPr>
          <p:cNvPr id="4" name="Rectangle 1">
            <a:extLst>
              <a:ext uri="{FF2B5EF4-FFF2-40B4-BE49-F238E27FC236}">
                <a16:creationId xmlns:a16="http://schemas.microsoft.com/office/drawing/2014/main" id="{C5A8A1AD-F26F-5AAD-F442-419BB583781D}"/>
              </a:ext>
            </a:extLst>
          </p:cNvPr>
          <p:cNvSpPr>
            <a:spLocks noChangeArrowheads="1"/>
          </p:cNvSpPr>
          <p:nvPr/>
        </p:nvSpPr>
        <p:spPr bwMode="auto">
          <a:xfrm>
            <a:off x="1232829" y="2637481"/>
            <a:ext cx="19344785" cy="618630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BCBEC4"/>
                </a:solidFill>
                <a:effectLst/>
                <a:latin typeface="JetBrains Mono"/>
              </a:rPr>
              <a:t>ans</a:t>
            </a:r>
            <a:r>
              <a:rPr kumimoji="0" lang="en-US" altLang="en-US" b="0" i="0" u="none" strike="noStrike" cap="none" normalizeH="0" baseline="0" dirty="0">
                <a:ln>
                  <a:noFill/>
                </a:ln>
                <a:solidFill>
                  <a:srgbClr val="BCBEC4"/>
                </a:solidFill>
                <a:effectLst/>
                <a:latin typeface="JetBrains Mono"/>
              </a:rPr>
              <a:t> = {}</a:t>
            </a:r>
            <a:br>
              <a:rPr kumimoji="0" lang="en-US" altLang="en-US" b="0" i="0" u="none" strike="noStrike" cap="none" normalizeH="0" baseline="0" dirty="0">
                <a:ln>
                  <a:noFill/>
                </a:ln>
                <a:solidFill>
                  <a:srgbClr val="BCBEC4"/>
                </a:solidFill>
                <a:effectLst/>
                <a:latin typeface="JetBrains Mono"/>
              </a:rPr>
            </a:br>
            <a:br>
              <a:rPr kumimoji="0" lang="en-US" altLang="en-US" b="0" i="0" u="none" strike="noStrike" cap="none" normalizeH="0" baseline="0" dirty="0">
                <a:ln>
                  <a:noFill/>
                </a:ln>
                <a:solidFill>
                  <a:srgbClr val="BCBEC4"/>
                </a:solidFill>
                <a:effectLst/>
                <a:latin typeface="JetBrains Mono"/>
              </a:rPr>
            </a:br>
            <a:r>
              <a:rPr kumimoji="0" lang="en-US" altLang="en-US" b="0" i="0" u="none" strike="noStrike" cap="none" normalizeH="0" baseline="0" dirty="0">
                <a:ln>
                  <a:noFill/>
                </a:ln>
                <a:solidFill>
                  <a:srgbClr val="7A7E85"/>
                </a:solidFill>
                <a:effectLst/>
                <a:latin typeface="JetBrains Mono"/>
              </a:rPr>
              <a:t># Place the correct letter next to the corresponding stage, inside a parenthesis</a:t>
            </a:r>
            <a:br>
              <a:rPr kumimoji="0" lang="en-US" altLang="en-US" b="0" i="0" u="none" strike="noStrike" cap="none" normalizeH="0" baseline="0" dirty="0">
                <a:ln>
                  <a:noFill/>
                </a:ln>
                <a:solidFill>
                  <a:srgbClr val="7A7E85"/>
                </a:solidFill>
                <a:effectLst/>
                <a:latin typeface="JetBrains Mono"/>
              </a:rPr>
            </a:br>
            <a:r>
              <a:rPr kumimoji="0" lang="en-US" altLang="en-US" b="0" i="0" u="none" strike="noStrike" cap="none" normalizeH="0" baseline="0" dirty="0">
                <a:ln>
                  <a:noFill/>
                </a:ln>
                <a:solidFill>
                  <a:srgbClr val="7A7E85"/>
                </a:solidFill>
                <a:effectLst/>
                <a:latin typeface="JetBrains Mono"/>
              </a:rPr>
              <a:t># example:  </a:t>
            </a:r>
            <a:r>
              <a:rPr kumimoji="0" lang="en-US" altLang="en-US" b="0" i="0" u="none" strike="noStrike" cap="none" normalizeH="0" baseline="0" dirty="0" err="1">
                <a:ln>
                  <a:noFill/>
                </a:ln>
                <a:solidFill>
                  <a:srgbClr val="7A7E85"/>
                </a:solidFill>
                <a:effectLst/>
                <a:latin typeface="JetBrains Mono"/>
              </a:rPr>
              <a:t>ans</a:t>
            </a:r>
            <a:r>
              <a:rPr kumimoji="0" lang="en-US" altLang="en-US" b="0" i="0" u="none" strike="noStrike" cap="none" normalizeH="0" baseline="0" dirty="0">
                <a:ln>
                  <a:noFill/>
                </a:ln>
                <a:solidFill>
                  <a:srgbClr val="7A7E85"/>
                </a:solidFill>
                <a:effectLst/>
                <a:latin typeface="JetBrains Mono"/>
              </a:rPr>
              <a:t>["test"] = "M"</a:t>
            </a:r>
            <a:br>
              <a:rPr kumimoji="0" lang="en-US" altLang="en-US" b="0" i="0" u="none" strike="noStrike" cap="none" normalizeH="0" baseline="0" dirty="0">
                <a:ln>
                  <a:noFill/>
                </a:ln>
                <a:solidFill>
                  <a:srgbClr val="7A7E85"/>
                </a:solidFill>
                <a:effectLst/>
                <a:latin typeface="JetBrains Mono"/>
              </a:rPr>
            </a:br>
            <a:br>
              <a:rPr kumimoji="0" lang="en-US" altLang="en-US" b="0" i="0" u="none" strike="noStrike" cap="none" normalizeH="0" baseline="0" dirty="0">
                <a:ln>
                  <a:noFill/>
                </a:ln>
                <a:solidFill>
                  <a:srgbClr val="7A7E85"/>
                </a:solidFill>
                <a:effectLst/>
                <a:latin typeface="JetBrains Mono"/>
              </a:rPr>
            </a:br>
            <a:r>
              <a:rPr kumimoji="0" lang="en-US" altLang="en-US" b="0" i="0" u="none" strike="noStrike" cap="none" normalizeH="0" baseline="0" dirty="0" err="1">
                <a:ln>
                  <a:noFill/>
                </a:ln>
                <a:solidFill>
                  <a:srgbClr val="BCBEC4"/>
                </a:solidFill>
                <a:effectLst/>
                <a:latin typeface="JetBrains Mono"/>
              </a:rPr>
              <a:t>ans</a:t>
            </a:r>
            <a:r>
              <a:rPr kumimoji="0" lang="en-US" altLang="en-US" b="0" i="0" u="none" strike="noStrike" cap="none" normalizeH="0" baseline="0" dirty="0">
                <a:ln>
                  <a:noFill/>
                </a:ln>
                <a:solidFill>
                  <a:srgbClr val="BCBEC4"/>
                </a:solidFill>
                <a:effectLst/>
                <a:latin typeface="JetBrains Mono"/>
              </a:rPr>
              <a:t>[</a:t>
            </a:r>
            <a:r>
              <a:rPr kumimoji="0" lang="en-US" altLang="en-US" b="0" i="0" u="none" strike="noStrike" cap="none" normalizeH="0" baseline="0" dirty="0">
                <a:ln>
                  <a:noFill/>
                </a:ln>
                <a:solidFill>
                  <a:srgbClr val="6AAB73"/>
                </a:solidFill>
                <a:effectLst/>
                <a:latin typeface="JetBrains Mono"/>
              </a:rPr>
              <a:t>"</a:t>
            </a:r>
            <a:r>
              <a:rPr kumimoji="0" lang="en-US" altLang="en-US" b="0" i="0" u="none" strike="noStrike" cap="none" normalizeH="0" baseline="0" dirty="0" err="1">
                <a:ln>
                  <a:noFill/>
                </a:ln>
                <a:solidFill>
                  <a:srgbClr val="6AAB73"/>
                </a:solidFill>
                <a:effectLst/>
                <a:latin typeface="JetBrains Mono"/>
              </a:rPr>
              <a:t>init</a:t>
            </a:r>
            <a:r>
              <a:rPr kumimoji="0" lang="en-US" altLang="en-US" b="0" i="0" u="none" strike="noStrike" cap="none" normalizeH="0" baseline="0" dirty="0">
                <a:ln>
                  <a:noFill/>
                </a:ln>
                <a:solidFill>
                  <a:srgbClr val="6AAB73"/>
                </a:solidFill>
                <a:effectLst/>
                <a:latin typeface="JetBrains Mono"/>
              </a:rPr>
              <a:t>"</a:t>
            </a:r>
            <a:r>
              <a:rPr kumimoji="0" lang="en-US" altLang="en-US" b="0" i="0" u="none" strike="noStrike" cap="none" normalizeH="0" baseline="0" dirty="0">
                <a:ln>
                  <a:noFill/>
                </a:ln>
                <a:solidFill>
                  <a:srgbClr val="BCBEC4"/>
                </a:solidFill>
                <a:effectLst/>
                <a:latin typeface="JetBrains Mono"/>
              </a:rPr>
              <a:t>] =</a:t>
            </a:r>
            <a:br>
              <a:rPr kumimoji="0" lang="en-US" altLang="en-US" b="0" i="0" u="none" strike="noStrike" cap="none" normalizeH="0" baseline="0" dirty="0">
                <a:ln>
                  <a:noFill/>
                </a:ln>
                <a:solidFill>
                  <a:srgbClr val="BCBEC4"/>
                </a:solidFill>
                <a:effectLst/>
                <a:latin typeface="JetBrains Mono"/>
              </a:rPr>
            </a:br>
            <a:r>
              <a:rPr kumimoji="0" lang="en-US" altLang="en-US" b="0" i="0" u="none" strike="noStrike" cap="none" normalizeH="0" baseline="0" dirty="0" err="1">
                <a:ln>
                  <a:noFill/>
                </a:ln>
                <a:solidFill>
                  <a:srgbClr val="BCBEC4"/>
                </a:solidFill>
                <a:effectLst/>
                <a:latin typeface="JetBrains Mono"/>
              </a:rPr>
              <a:t>ans</a:t>
            </a:r>
            <a:r>
              <a:rPr kumimoji="0" lang="en-US" altLang="en-US" b="0" i="0" u="none" strike="noStrike" cap="none" normalizeH="0" baseline="0" dirty="0">
                <a:ln>
                  <a:noFill/>
                </a:ln>
                <a:solidFill>
                  <a:srgbClr val="BCBEC4"/>
                </a:solidFill>
                <a:effectLst/>
                <a:latin typeface="JetBrains Mono"/>
              </a:rPr>
              <a:t>[</a:t>
            </a:r>
            <a:r>
              <a:rPr kumimoji="0" lang="en-US" altLang="en-US" b="0" i="0" u="none" strike="noStrike" cap="none" normalizeH="0" baseline="0" dirty="0">
                <a:ln>
                  <a:noFill/>
                </a:ln>
                <a:solidFill>
                  <a:srgbClr val="6AAB73"/>
                </a:solidFill>
                <a:effectLst/>
                <a:latin typeface="JetBrains Mono"/>
              </a:rPr>
              <a:t>"layout"</a:t>
            </a:r>
            <a:r>
              <a:rPr kumimoji="0" lang="en-US" altLang="en-US" b="0" i="0" u="none" strike="noStrike" cap="none" normalizeH="0" baseline="0" dirty="0">
                <a:ln>
                  <a:noFill/>
                </a:ln>
                <a:solidFill>
                  <a:srgbClr val="BCBEC4"/>
                </a:solidFill>
                <a:effectLst/>
                <a:latin typeface="JetBrains Mono"/>
              </a:rPr>
              <a:t>] =</a:t>
            </a:r>
            <a:br>
              <a:rPr kumimoji="0" lang="en-US" altLang="en-US" b="0" i="0" u="none" strike="noStrike" cap="none" normalizeH="0" baseline="0" dirty="0">
                <a:ln>
                  <a:noFill/>
                </a:ln>
                <a:solidFill>
                  <a:srgbClr val="BCBEC4"/>
                </a:solidFill>
                <a:effectLst/>
                <a:latin typeface="JetBrains Mono"/>
              </a:rPr>
            </a:br>
            <a:r>
              <a:rPr kumimoji="0" lang="en-US" altLang="en-US" b="0" i="0" u="none" strike="noStrike" cap="none" normalizeH="0" baseline="0" dirty="0" err="1">
                <a:ln>
                  <a:noFill/>
                </a:ln>
                <a:solidFill>
                  <a:srgbClr val="BCBEC4"/>
                </a:solidFill>
                <a:effectLst/>
                <a:latin typeface="JetBrains Mono"/>
              </a:rPr>
              <a:t>ans</a:t>
            </a:r>
            <a:r>
              <a:rPr kumimoji="0" lang="en-US" altLang="en-US" b="0" i="0" u="none" strike="noStrike" cap="none" normalizeH="0" baseline="0" dirty="0">
                <a:ln>
                  <a:noFill/>
                </a:ln>
                <a:solidFill>
                  <a:srgbClr val="BCBEC4"/>
                </a:solidFill>
                <a:effectLst/>
                <a:latin typeface="JetBrains Mono"/>
              </a:rPr>
              <a:t>[</a:t>
            </a:r>
            <a:r>
              <a:rPr kumimoji="0" lang="en-US" altLang="en-US" b="0" i="0" u="none" strike="noStrike" cap="none" normalizeH="0" baseline="0" dirty="0">
                <a:ln>
                  <a:noFill/>
                </a:ln>
                <a:solidFill>
                  <a:srgbClr val="6AAB73"/>
                </a:solidFill>
                <a:effectLst/>
                <a:latin typeface="JetBrains Mono"/>
              </a:rPr>
              <a:t>"routing"</a:t>
            </a:r>
            <a:r>
              <a:rPr kumimoji="0" lang="en-US" altLang="en-US" b="0" i="0" u="none" strike="noStrike" cap="none" normalizeH="0" baseline="0" dirty="0">
                <a:ln>
                  <a:noFill/>
                </a:ln>
                <a:solidFill>
                  <a:srgbClr val="BCBEC4"/>
                </a:solidFill>
                <a:effectLst/>
                <a:latin typeface="JetBrains Mono"/>
              </a:rPr>
              <a:t>] =</a:t>
            </a:r>
            <a:br>
              <a:rPr kumimoji="0" lang="en-US" altLang="en-US" b="0" i="0" u="none" strike="noStrike" cap="none" normalizeH="0" baseline="0" dirty="0">
                <a:ln>
                  <a:noFill/>
                </a:ln>
                <a:solidFill>
                  <a:srgbClr val="BCBEC4"/>
                </a:solidFill>
                <a:effectLst/>
                <a:latin typeface="JetBrains Mono"/>
              </a:rPr>
            </a:br>
            <a:r>
              <a:rPr kumimoji="0" lang="en-US" altLang="en-US" b="0" i="0" u="none" strike="noStrike" cap="none" normalizeH="0" baseline="0" dirty="0" err="1">
                <a:ln>
                  <a:noFill/>
                </a:ln>
                <a:solidFill>
                  <a:srgbClr val="BCBEC4"/>
                </a:solidFill>
                <a:effectLst/>
                <a:latin typeface="JetBrains Mono"/>
              </a:rPr>
              <a:t>ans</a:t>
            </a:r>
            <a:r>
              <a:rPr kumimoji="0" lang="en-US" altLang="en-US" b="0" i="0" u="none" strike="noStrike" cap="none" normalizeH="0" baseline="0" dirty="0">
                <a:ln>
                  <a:noFill/>
                </a:ln>
                <a:solidFill>
                  <a:srgbClr val="BCBEC4"/>
                </a:solidFill>
                <a:effectLst/>
                <a:latin typeface="JetBrains Mono"/>
              </a:rPr>
              <a:t>[</a:t>
            </a:r>
            <a:r>
              <a:rPr kumimoji="0" lang="en-US" altLang="en-US" b="0" i="0" u="none" strike="noStrike" cap="none" normalizeH="0" baseline="0" dirty="0">
                <a:ln>
                  <a:noFill/>
                </a:ln>
                <a:solidFill>
                  <a:srgbClr val="6AAB73"/>
                </a:solidFill>
                <a:effectLst/>
                <a:latin typeface="JetBrains Mono"/>
              </a:rPr>
              <a:t>"translation"</a:t>
            </a:r>
            <a:r>
              <a:rPr kumimoji="0" lang="en-US" altLang="en-US" b="0" i="0" u="none" strike="noStrike" cap="none" normalizeH="0" baseline="0" dirty="0">
                <a:ln>
                  <a:noFill/>
                </a:ln>
                <a:solidFill>
                  <a:srgbClr val="BCBEC4"/>
                </a:solidFill>
                <a:effectLst/>
                <a:latin typeface="JetBrains Mono"/>
              </a:rPr>
              <a:t>] =</a:t>
            </a:r>
            <a:br>
              <a:rPr kumimoji="0" lang="en-US" altLang="en-US" b="0" i="0" u="none" strike="noStrike" cap="none" normalizeH="0" baseline="0" dirty="0">
                <a:ln>
                  <a:noFill/>
                </a:ln>
                <a:solidFill>
                  <a:srgbClr val="BCBEC4"/>
                </a:solidFill>
                <a:effectLst/>
                <a:latin typeface="JetBrains Mono"/>
              </a:rPr>
            </a:br>
            <a:r>
              <a:rPr kumimoji="0" lang="en-US" altLang="en-US" b="0" i="0" u="none" strike="noStrike" cap="none" normalizeH="0" baseline="0" dirty="0" err="1">
                <a:ln>
                  <a:noFill/>
                </a:ln>
                <a:solidFill>
                  <a:srgbClr val="BCBEC4"/>
                </a:solidFill>
                <a:effectLst/>
                <a:latin typeface="JetBrains Mono"/>
              </a:rPr>
              <a:t>ans</a:t>
            </a:r>
            <a:r>
              <a:rPr kumimoji="0" lang="en-US" altLang="en-US" b="0" i="0" u="none" strike="noStrike" cap="none" normalizeH="0" baseline="0" dirty="0">
                <a:ln>
                  <a:noFill/>
                </a:ln>
                <a:solidFill>
                  <a:srgbClr val="BCBEC4"/>
                </a:solidFill>
                <a:effectLst/>
                <a:latin typeface="JetBrains Mono"/>
              </a:rPr>
              <a:t>[</a:t>
            </a:r>
            <a:r>
              <a:rPr kumimoji="0" lang="en-US" altLang="en-US" b="0" i="0" u="none" strike="noStrike" cap="none" normalizeH="0" baseline="0" dirty="0">
                <a:ln>
                  <a:noFill/>
                </a:ln>
                <a:solidFill>
                  <a:srgbClr val="6AAB73"/>
                </a:solidFill>
                <a:effectLst/>
                <a:latin typeface="JetBrains Mono"/>
              </a:rPr>
              <a:t>"optimization"</a:t>
            </a:r>
            <a:r>
              <a:rPr kumimoji="0" lang="en-US" altLang="en-US" b="0" i="0" u="none" strike="noStrike" cap="none" normalizeH="0" baseline="0" dirty="0">
                <a:ln>
                  <a:noFill/>
                </a:ln>
                <a:solidFill>
                  <a:srgbClr val="BCBEC4"/>
                </a:solidFill>
                <a:effectLst/>
                <a:latin typeface="JetBrains Mono"/>
              </a:rPr>
              <a:t>] =</a:t>
            </a:r>
            <a:br>
              <a:rPr kumimoji="0" lang="en-US" altLang="en-US" b="0" i="0" u="none" strike="noStrike" cap="none" normalizeH="0" baseline="0" dirty="0">
                <a:ln>
                  <a:noFill/>
                </a:ln>
                <a:solidFill>
                  <a:srgbClr val="BCBEC4"/>
                </a:solidFill>
                <a:effectLst/>
                <a:latin typeface="JetBrains Mono"/>
              </a:rPr>
            </a:br>
            <a:r>
              <a:rPr kumimoji="0" lang="en-US" altLang="en-US" b="0" i="0" u="none" strike="noStrike" cap="none" normalizeH="0" baseline="0" dirty="0" err="1">
                <a:ln>
                  <a:noFill/>
                </a:ln>
                <a:solidFill>
                  <a:srgbClr val="BCBEC4"/>
                </a:solidFill>
                <a:effectLst/>
                <a:latin typeface="JetBrains Mono"/>
              </a:rPr>
              <a:t>ans</a:t>
            </a:r>
            <a:r>
              <a:rPr kumimoji="0" lang="en-US" altLang="en-US" b="0" i="0" u="none" strike="noStrike" cap="none" normalizeH="0" baseline="0" dirty="0">
                <a:ln>
                  <a:noFill/>
                </a:ln>
                <a:solidFill>
                  <a:srgbClr val="BCBEC4"/>
                </a:solidFill>
                <a:effectLst/>
                <a:latin typeface="JetBrains Mono"/>
              </a:rPr>
              <a:t>[</a:t>
            </a:r>
            <a:r>
              <a:rPr kumimoji="0" lang="en-US" altLang="en-US" b="0" i="0" u="none" strike="noStrike" cap="none" normalizeH="0" baseline="0" dirty="0">
                <a:ln>
                  <a:noFill/>
                </a:ln>
                <a:solidFill>
                  <a:srgbClr val="6AAB73"/>
                </a:solidFill>
                <a:effectLst/>
                <a:latin typeface="JetBrains Mono"/>
              </a:rPr>
              <a:t>"scheduling"</a:t>
            </a:r>
            <a:r>
              <a:rPr kumimoji="0" lang="en-US" altLang="en-US" b="0" i="0" u="none" strike="noStrike" cap="none" normalizeH="0" baseline="0" dirty="0">
                <a:ln>
                  <a:noFill/>
                </a:ln>
                <a:solidFill>
                  <a:srgbClr val="BCBEC4"/>
                </a:solidFill>
                <a:effectLst/>
                <a:latin typeface="JetBrains Mono"/>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FD725425-8670-004D-DFAD-05624DB4BF26}"/>
              </a:ext>
            </a:extLst>
          </p:cNvPr>
          <p:cNvSpPr>
            <a:spLocks noChangeArrowheads="1"/>
          </p:cNvSpPr>
          <p:nvPr/>
        </p:nvSpPr>
        <p:spPr bwMode="auto">
          <a:xfrm>
            <a:off x="1232830" y="9398742"/>
            <a:ext cx="19344785" cy="175432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7A7E85"/>
                </a:solidFill>
                <a:effectLst/>
                <a:latin typeface="JetBrains Mono"/>
              </a:rPr>
              <a:t># Submit your answer using following code</a:t>
            </a:r>
            <a:br>
              <a:rPr kumimoji="0" lang="en-US" altLang="en-US" b="0" i="0" u="none" strike="noStrike" cap="none" normalizeH="0" baseline="0" dirty="0">
                <a:ln>
                  <a:noFill/>
                </a:ln>
                <a:solidFill>
                  <a:srgbClr val="7A7E85"/>
                </a:solidFill>
                <a:effectLst/>
                <a:latin typeface="JetBrains Mono"/>
              </a:rPr>
            </a:br>
            <a:br>
              <a:rPr kumimoji="0" lang="en-US" altLang="en-US" b="0" i="0" u="none" strike="noStrike" cap="none" normalizeH="0" baseline="0" dirty="0">
                <a:ln>
                  <a:noFill/>
                </a:ln>
                <a:solidFill>
                  <a:srgbClr val="7A7E85"/>
                </a:solidFill>
                <a:effectLst/>
                <a:latin typeface="JetBrains Mono"/>
              </a:rPr>
            </a:br>
            <a:r>
              <a:rPr kumimoji="0" lang="en-US" altLang="en-US" b="0" i="0" u="none" strike="noStrike" cap="none" normalizeH="0" baseline="0" dirty="0">
                <a:ln>
                  <a:noFill/>
                </a:ln>
                <a:solidFill>
                  <a:srgbClr val="BCBEC4"/>
                </a:solidFill>
                <a:effectLst/>
                <a:latin typeface="JetBrains Mono"/>
              </a:rPr>
              <a:t>grade_lab3_ex1(</a:t>
            </a:r>
            <a:r>
              <a:rPr kumimoji="0" lang="en-US" altLang="en-US" b="0" i="0" u="none" strike="noStrike" cap="none" normalizeH="0" baseline="0" dirty="0" err="1">
                <a:ln>
                  <a:noFill/>
                </a:ln>
                <a:solidFill>
                  <a:srgbClr val="BCBEC4"/>
                </a:solidFill>
                <a:effectLst/>
                <a:latin typeface="JetBrains Mono"/>
              </a:rPr>
              <a:t>ans</a:t>
            </a:r>
            <a:r>
              <a:rPr kumimoji="0" lang="en-US" altLang="en-US" b="0" i="0" u="none" strike="noStrike" cap="none" normalizeH="0" baseline="0" dirty="0">
                <a:ln>
                  <a:noFill/>
                </a:ln>
                <a:solidFill>
                  <a:srgbClr val="BCBEC4"/>
                </a:solidFill>
                <a:effectLst/>
                <a:latin typeface="JetBrains Mono"/>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1439644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1272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55A89-31D3-C769-71AD-38E9ADC2B454}"/>
              </a:ext>
            </a:extLst>
          </p:cNvPr>
          <p:cNvSpPr>
            <a:spLocks noGrp="1"/>
          </p:cNvSpPr>
          <p:nvPr>
            <p:ph type="title"/>
          </p:nvPr>
        </p:nvSpPr>
        <p:spPr>
          <a:xfrm>
            <a:off x="1078247" y="1081933"/>
            <a:ext cx="21419902" cy="1749552"/>
          </a:xfrm>
        </p:spPr>
        <p:txBody>
          <a:bodyPr/>
          <a:lstStyle/>
          <a:p>
            <a:pPr algn="ctr"/>
            <a:r>
              <a:rPr lang="en-US" sz="8800" dirty="0">
                <a:solidFill>
                  <a:schemeClr val="bg1"/>
                </a:solidFill>
              </a:rPr>
              <a:t>Transpile with preset pass managers</a:t>
            </a:r>
          </a:p>
        </p:txBody>
      </p:sp>
      <p:sp>
        <p:nvSpPr>
          <p:cNvPr id="3" name="Footer Placeholder 2">
            <a:extLst>
              <a:ext uri="{FF2B5EF4-FFF2-40B4-BE49-F238E27FC236}">
                <a16:creationId xmlns:a16="http://schemas.microsoft.com/office/drawing/2014/main" id="{8B588F6F-C66C-FFF6-F027-434CCBD37F22}"/>
              </a:ext>
            </a:extLst>
          </p:cNvPr>
          <p:cNvSpPr>
            <a:spLocks noGrp="1"/>
          </p:cNvSpPr>
          <p:nvPr>
            <p:ph type="ftr" sz="quarter" idx="18"/>
          </p:nvPr>
        </p:nvSpPr>
        <p:spPr>
          <a:xfrm>
            <a:off x="576072" y="12801600"/>
            <a:ext cx="4956176" cy="381000"/>
          </a:xfrm>
        </p:spPr>
        <p:txBody>
          <a:bodyPr/>
          <a:lstStyle/>
          <a:p>
            <a:r>
              <a:rPr lang="en-US" dirty="0">
                <a:solidFill>
                  <a:schemeClr val="bg1"/>
                </a:solidFill>
              </a:rPr>
              <a:t>Qiskit Fall Fest 2024</a:t>
            </a:r>
          </a:p>
        </p:txBody>
      </p:sp>
      <p:sp>
        <p:nvSpPr>
          <p:cNvPr id="9" name="Slide Number Placeholder">
            <a:extLst>
              <a:ext uri="{FF2B5EF4-FFF2-40B4-BE49-F238E27FC236}">
                <a16:creationId xmlns:a16="http://schemas.microsoft.com/office/drawing/2014/main" id="{41794889-6D85-5EF1-D228-19EEF3359F33}"/>
              </a:ext>
            </a:extLst>
          </p:cNvPr>
          <p:cNvSpPr>
            <a:spLocks noGrp="1"/>
          </p:cNvSpPr>
          <p:nvPr>
            <p:ph type="sldNum" sz="quarter" idx="4"/>
          </p:nvPr>
        </p:nvSpPr>
        <p:spPr>
          <a:xfrm>
            <a:off x="23689069" y="12938838"/>
            <a:ext cx="123431" cy="246221"/>
          </a:xfrm>
        </p:spPr>
        <p:txBody>
          <a:bodyPr/>
          <a:lstStyle>
            <a:lvl1pPr>
              <a:defRPr>
                <a:solidFill>
                  <a:schemeClr val="tx1"/>
                </a:solidFill>
              </a:defRPr>
            </a:lvl1pPr>
          </a:lstStyle>
          <a:p>
            <a:fld id="{59395FB3-9C97-154F-86B2-7E381B951268}" type="slidenum">
              <a:rPr lang="en-US" smtClean="0">
                <a:solidFill>
                  <a:schemeClr val="bg1"/>
                </a:solidFill>
              </a:rPr>
              <a:pPr/>
              <a:t>12</a:t>
            </a:fld>
            <a:endParaRPr lang="en-US" dirty="0">
              <a:solidFill>
                <a:schemeClr val="bg1"/>
              </a:solidFill>
            </a:endParaRPr>
          </a:p>
        </p:txBody>
      </p:sp>
      <p:sp>
        <p:nvSpPr>
          <p:cNvPr id="4" name="TextBox 3">
            <a:extLst>
              <a:ext uri="{FF2B5EF4-FFF2-40B4-BE49-F238E27FC236}">
                <a16:creationId xmlns:a16="http://schemas.microsoft.com/office/drawing/2014/main" id="{09176F2C-E3C8-4091-385C-B9525E748DE5}"/>
              </a:ext>
            </a:extLst>
          </p:cNvPr>
          <p:cNvSpPr txBox="1"/>
          <p:nvPr/>
        </p:nvSpPr>
        <p:spPr>
          <a:xfrm>
            <a:off x="892629" y="3548742"/>
            <a:ext cx="15686618" cy="9390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spcAft>
                <a:spcPts val="1800"/>
              </a:spcAft>
            </a:pPr>
            <a:r>
              <a:rPr lang="en-US" sz="4000" b="1" dirty="0">
                <a:solidFill>
                  <a:srgbClr val="BE95FF"/>
                </a:solidFill>
              </a:rPr>
              <a:t>What is a (staged) pass manager?</a:t>
            </a:r>
            <a:endParaRPr lang="en-US" b="1" dirty="0">
              <a:solidFill>
                <a:srgbClr val="BE95FF"/>
              </a:solidFill>
            </a:endParaRPr>
          </a:p>
          <a:p>
            <a:pPr>
              <a:spcAft>
                <a:spcPts val="1200"/>
              </a:spcAft>
            </a:pPr>
            <a:r>
              <a:rPr lang="en-US" dirty="0">
                <a:solidFill>
                  <a:schemeClr val="bg1"/>
                </a:solidFill>
              </a:rPr>
              <a:t>A pass manager stores a list of </a:t>
            </a:r>
            <a:r>
              <a:rPr lang="en-US" dirty="0" err="1">
                <a:solidFill>
                  <a:schemeClr val="bg1"/>
                </a:solidFill>
              </a:rPr>
              <a:t>transpiler</a:t>
            </a:r>
            <a:r>
              <a:rPr lang="en-US" dirty="0">
                <a:solidFill>
                  <a:schemeClr val="bg1"/>
                </a:solidFill>
              </a:rPr>
              <a:t> passes and executes them on a circuit. You can create one by initializing a </a:t>
            </a:r>
            <a:r>
              <a:rPr lang="en-US" dirty="0" err="1">
                <a:solidFill>
                  <a:schemeClr val="bg1"/>
                </a:solidFill>
              </a:rPr>
              <a:t>PassManager</a:t>
            </a:r>
            <a:r>
              <a:rPr lang="en-US" dirty="0">
                <a:solidFill>
                  <a:schemeClr val="bg1"/>
                </a:solidFill>
              </a:rPr>
              <a:t> with passes, then use the run method to apply it to a circuit. </a:t>
            </a:r>
          </a:p>
          <a:p>
            <a:r>
              <a:rPr lang="en-US" dirty="0">
                <a:solidFill>
                  <a:schemeClr val="bg1"/>
                </a:solidFill>
              </a:rPr>
              <a:t>A </a:t>
            </a:r>
            <a:r>
              <a:rPr lang="en-US" dirty="0" err="1">
                <a:solidFill>
                  <a:schemeClr val="bg1"/>
                </a:solidFill>
              </a:rPr>
              <a:t>StagedPassManager</a:t>
            </a:r>
            <a:r>
              <a:rPr lang="en-US" dirty="0">
                <a:solidFill>
                  <a:schemeClr val="bg1"/>
                </a:solidFill>
              </a:rPr>
              <a:t> is a higher-level abstraction, consisting of multiple pass managers, each representing a discrete stage in the transpilation process. This allows for more structured, stage-based transpilation.</a:t>
            </a:r>
          </a:p>
          <a:p>
            <a:endParaRPr lang="en-US" dirty="0">
              <a:solidFill>
                <a:schemeClr val="bg1"/>
              </a:solidFill>
            </a:endParaRPr>
          </a:p>
          <a:p>
            <a:pPr>
              <a:spcAft>
                <a:spcPts val="1800"/>
              </a:spcAft>
            </a:pPr>
            <a:r>
              <a:rPr lang="en-US" sz="4000" b="1" dirty="0">
                <a:solidFill>
                  <a:srgbClr val="BE95FF"/>
                </a:solidFill>
              </a:rPr>
              <a:t>Preset </a:t>
            </a:r>
            <a:r>
              <a:rPr lang="en-US" sz="4000" b="1" dirty="0" err="1">
                <a:solidFill>
                  <a:srgbClr val="BE95FF"/>
                </a:solidFill>
              </a:rPr>
              <a:t>Passmanagers</a:t>
            </a:r>
            <a:endParaRPr lang="en-US" sz="4000" b="1" dirty="0">
              <a:solidFill>
                <a:srgbClr val="BE95FF"/>
              </a:solidFill>
            </a:endParaRPr>
          </a:p>
          <a:p>
            <a:r>
              <a:rPr lang="en-US" dirty="0">
                <a:solidFill>
                  <a:schemeClr val="bg1"/>
                </a:solidFill>
              </a:rPr>
              <a:t>Preset </a:t>
            </a:r>
            <a:r>
              <a:rPr lang="en-US" dirty="0" err="1">
                <a:solidFill>
                  <a:schemeClr val="bg1"/>
                </a:solidFill>
              </a:rPr>
              <a:t>Passmanagers</a:t>
            </a:r>
            <a:r>
              <a:rPr lang="en-US" dirty="0">
                <a:solidFill>
                  <a:schemeClr val="bg1"/>
                </a:solidFill>
              </a:rPr>
              <a:t> (`</a:t>
            </a:r>
            <a:r>
              <a:rPr lang="en-US" dirty="0" err="1">
                <a:solidFill>
                  <a:schemeClr val="bg1"/>
                </a:solidFill>
              </a:rPr>
              <a:t>qiskit.transpiler.preset_passmanagers</a:t>
            </a:r>
            <a:r>
              <a:rPr lang="en-US" dirty="0">
                <a:solidFill>
                  <a:schemeClr val="bg1"/>
                </a:solidFill>
              </a:rPr>
              <a:t>`) contains functions  to generate preset pass managers, which are instances of </a:t>
            </a:r>
            <a:r>
              <a:rPr lang="en-US" dirty="0" err="1">
                <a:solidFill>
                  <a:schemeClr val="bg1"/>
                </a:solidFill>
              </a:rPr>
              <a:t>StagedPassManager</a:t>
            </a:r>
            <a:r>
              <a:rPr lang="en-US" dirty="0">
                <a:solidFill>
                  <a:schemeClr val="bg1"/>
                </a:solidFill>
              </a:rPr>
              <a:t>. These are used to apply circuit transformations at various optimization levels in a predefined </a:t>
            </a:r>
            <a:r>
              <a:rPr lang="en-US" dirty="0" err="1">
                <a:solidFill>
                  <a:schemeClr val="bg1"/>
                </a:solidFill>
              </a:rPr>
              <a:t>transpiling</a:t>
            </a:r>
            <a:r>
              <a:rPr lang="en-US" dirty="0">
                <a:solidFill>
                  <a:schemeClr val="bg1"/>
                </a:solidFill>
              </a:rPr>
              <a:t> pipeline.</a:t>
            </a:r>
          </a:p>
          <a:p>
            <a:endParaRPr lang="en-IN" b="1" dirty="0">
              <a:solidFill>
                <a:schemeClr val="bg1"/>
              </a:solidFill>
            </a:endParaRPr>
          </a:p>
          <a:p>
            <a:pPr marL="914400" lvl="2"/>
            <a:endParaRPr lang="en-IN" dirty="0">
              <a:solidFill>
                <a:schemeClr val="bg1"/>
              </a:solidFill>
            </a:endParaRPr>
          </a:p>
          <a:p>
            <a:pPr marL="914400" lvl="2"/>
            <a:endParaRPr lang="en-IN" dirty="0">
              <a:solidFill>
                <a:schemeClr val="bg1"/>
              </a:solidFill>
            </a:endParaRPr>
          </a:p>
          <a:p>
            <a:pPr algn="l" defTabSz="2438400">
              <a:spcBef>
                <a:spcPts val="2900"/>
              </a:spcBef>
              <a:buSzPct val="100000"/>
            </a:pPr>
            <a:endParaRPr lang="en-IN" sz="3200" kern="0" dirty="0">
              <a:solidFill>
                <a:schemeClr val="bg1"/>
              </a:solidFill>
              <a:ea typeface="+mj-ea"/>
              <a:cs typeface="+mj-cs"/>
              <a:sym typeface="IBM Plex Sans Light"/>
            </a:endParaRPr>
          </a:p>
        </p:txBody>
      </p:sp>
      <p:pic>
        <p:nvPicPr>
          <p:cNvPr id="10" name="Picture 9">
            <a:extLst>
              <a:ext uri="{FF2B5EF4-FFF2-40B4-BE49-F238E27FC236}">
                <a16:creationId xmlns:a16="http://schemas.microsoft.com/office/drawing/2014/main" id="{9751237F-2AA1-E170-E3DE-E67C3FCEED7B}"/>
              </a:ext>
            </a:extLst>
          </p:cNvPr>
          <p:cNvPicPr>
            <a:picLocks noChangeAspect="1"/>
          </p:cNvPicPr>
          <p:nvPr/>
        </p:nvPicPr>
        <p:blipFill>
          <a:blip r:embed="rId3"/>
          <a:stretch>
            <a:fillRect/>
          </a:stretch>
        </p:blipFill>
        <p:spPr>
          <a:xfrm>
            <a:off x="21164376" y="10354652"/>
            <a:ext cx="3078110" cy="2186195"/>
          </a:xfrm>
          <a:prstGeom prst="rect">
            <a:avLst/>
          </a:prstGeom>
        </p:spPr>
      </p:pic>
      <p:pic>
        <p:nvPicPr>
          <p:cNvPr id="11" name="Picture 10">
            <a:extLst>
              <a:ext uri="{FF2B5EF4-FFF2-40B4-BE49-F238E27FC236}">
                <a16:creationId xmlns:a16="http://schemas.microsoft.com/office/drawing/2014/main" id="{CA6380D4-E981-9EEF-D653-8AC54D87C537}"/>
              </a:ext>
            </a:extLst>
          </p:cNvPr>
          <p:cNvPicPr>
            <a:picLocks noChangeAspect="1"/>
          </p:cNvPicPr>
          <p:nvPr/>
        </p:nvPicPr>
        <p:blipFill>
          <a:blip r:embed="rId4"/>
          <a:stretch>
            <a:fillRect/>
          </a:stretch>
        </p:blipFill>
        <p:spPr>
          <a:xfrm>
            <a:off x="19101293" y="7576164"/>
            <a:ext cx="2535340" cy="2528118"/>
          </a:xfrm>
          <a:prstGeom prst="rect">
            <a:avLst/>
          </a:prstGeom>
        </p:spPr>
      </p:pic>
      <p:pic>
        <p:nvPicPr>
          <p:cNvPr id="12" name="Picture 11">
            <a:extLst>
              <a:ext uri="{FF2B5EF4-FFF2-40B4-BE49-F238E27FC236}">
                <a16:creationId xmlns:a16="http://schemas.microsoft.com/office/drawing/2014/main" id="{0B377CEE-351C-4BA1-7CFF-4D18D46017B4}"/>
              </a:ext>
            </a:extLst>
          </p:cNvPr>
          <p:cNvPicPr>
            <a:picLocks noChangeAspect="1"/>
          </p:cNvPicPr>
          <p:nvPr/>
        </p:nvPicPr>
        <p:blipFill>
          <a:blip r:embed="rId5"/>
          <a:stretch>
            <a:fillRect/>
          </a:stretch>
        </p:blipFill>
        <p:spPr>
          <a:xfrm>
            <a:off x="17609472" y="11732746"/>
            <a:ext cx="4451969" cy="1791021"/>
          </a:xfrm>
          <a:prstGeom prst="rect">
            <a:avLst/>
          </a:prstGeom>
        </p:spPr>
      </p:pic>
      <p:pic>
        <p:nvPicPr>
          <p:cNvPr id="13" name="Picture 12" descr="A purple background with black text&#10;&#10;Description automatically generated">
            <a:extLst>
              <a:ext uri="{FF2B5EF4-FFF2-40B4-BE49-F238E27FC236}">
                <a16:creationId xmlns:a16="http://schemas.microsoft.com/office/drawing/2014/main" id="{8AB494F4-B7A9-BF3E-F110-D44D00240924}"/>
              </a:ext>
            </a:extLst>
          </p:cNvPr>
          <p:cNvPicPr>
            <a:picLocks noChangeAspect="1"/>
          </p:cNvPicPr>
          <p:nvPr/>
        </p:nvPicPr>
        <p:blipFill>
          <a:blip r:embed="rId6"/>
          <a:stretch>
            <a:fillRect/>
          </a:stretch>
        </p:blipFill>
        <p:spPr>
          <a:xfrm>
            <a:off x="17025956" y="9383246"/>
            <a:ext cx="1992977" cy="721036"/>
          </a:xfrm>
          <a:prstGeom prst="rect">
            <a:avLst/>
          </a:prstGeom>
        </p:spPr>
      </p:pic>
      <p:pic>
        <p:nvPicPr>
          <p:cNvPr id="14" name="Graphic 13">
            <a:extLst>
              <a:ext uri="{FF2B5EF4-FFF2-40B4-BE49-F238E27FC236}">
                <a16:creationId xmlns:a16="http://schemas.microsoft.com/office/drawing/2014/main" id="{06A9CED0-53F6-11DA-B012-C6DC6E849D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025956" y="10553542"/>
            <a:ext cx="2375043" cy="729944"/>
          </a:xfrm>
          <a:prstGeom prst="rect">
            <a:avLst/>
          </a:prstGeom>
        </p:spPr>
      </p:pic>
      <p:pic>
        <p:nvPicPr>
          <p:cNvPr id="8" name="Picture 7" descr="A circle with a circle and text&#10;&#10;Description automatically generated">
            <a:extLst>
              <a:ext uri="{FF2B5EF4-FFF2-40B4-BE49-F238E27FC236}">
                <a16:creationId xmlns:a16="http://schemas.microsoft.com/office/drawing/2014/main" id="{34561119-0DE6-AF48-9018-5490C5EEB266}"/>
              </a:ext>
            </a:extLst>
          </p:cNvPr>
          <p:cNvPicPr>
            <a:picLocks noChangeAspect="1"/>
          </p:cNvPicPr>
          <p:nvPr/>
        </p:nvPicPr>
        <p:blipFill>
          <a:blip r:embed="rId9"/>
          <a:stretch>
            <a:fillRect/>
          </a:stretch>
        </p:blipFill>
        <p:spPr>
          <a:xfrm>
            <a:off x="21031200" y="530941"/>
            <a:ext cx="2781300" cy="2781300"/>
          </a:xfrm>
          <a:prstGeom prst="rect">
            <a:avLst/>
          </a:prstGeom>
        </p:spPr>
      </p:pic>
    </p:spTree>
    <p:extLst>
      <p:ext uri="{BB962C8B-B14F-4D97-AF65-F5344CB8AC3E}">
        <p14:creationId xmlns:p14="http://schemas.microsoft.com/office/powerpoint/2010/main" val="154350564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E95FF"/>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13</a:t>
            </a:fld>
            <a:endParaRPr lang="en-US" dirty="0"/>
          </a:p>
        </p:txBody>
      </p:sp>
      <p:pic>
        <p:nvPicPr>
          <p:cNvPr id="6" name="Picture 5" descr="A circular logo with a circle and text&#10;&#10;Description automatically generated">
            <a:extLst>
              <a:ext uri="{FF2B5EF4-FFF2-40B4-BE49-F238E27FC236}">
                <a16:creationId xmlns:a16="http://schemas.microsoft.com/office/drawing/2014/main" id="{82F0E77D-B515-5054-6819-6B1AA056F700}"/>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11" name="TextBox 10">
            <a:extLst>
              <a:ext uri="{FF2B5EF4-FFF2-40B4-BE49-F238E27FC236}">
                <a16:creationId xmlns:a16="http://schemas.microsoft.com/office/drawing/2014/main" id="{3DE286E0-F317-8D50-2703-29D8A40AD470}"/>
              </a:ext>
            </a:extLst>
          </p:cNvPr>
          <p:cNvSpPr txBox="1"/>
          <p:nvPr/>
        </p:nvSpPr>
        <p:spPr>
          <a:xfrm>
            <a:off x="1432193" y="3708357"/>
            <a:ext cx="21523626" cy="853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spcBef>
                <a:spcPts val="2900"/>
              </a:spcBef>
              <a:buSzPct val="100000"/>
            </a:pPr>
            <a:r>
              <a:rPr lang="en-US" b="1" kern="0" dirty="0">
                <a:solidFill>
                  <a:schemeClr val="bg1"/>
                </a:solidFill>
                <a:latin typeface="Consolas" panose="020B0609020204030204" pitchFamily="49" charset="0"/>
                <a:ea typeface="+mj-ea"/>
                <a:cs typeface="+mj-cs"/>
                <a:sym typeface="IBM Plex Sans Light"/>
              </a:rPr>
              <a:t>Your Task: </a:t>
            </a:r>
            <a:r>
              <a:rPr lang="en-US" kern="0" dirty="0">
                <a:solidFill>
                  <a:schemeClr val="bg1"/>
                </a:solidFill>
                <a:latin typeface="Consolas" panose="020B0609020204030204" pitchFamily="49" charset="0"/>
                <a:ea typeface="+mj-ea"/>
                <a:cs typeface="+mj-cs"/>
                <a:sym typeface="IBM Plex Sans Light"/>
              </a:rPr>
              <a:t>Think of the </a:t>
            </a:r>
            <a:r>
              <a:rPr lang="en-US" kern="0" dirty="0" err="1">
                <a:solidFill>
                  <a:srgbClr val="121619"/>
                </a:solidFill>
                <a:latin typeface="Consolas" panose="020B0609020204030204" pitchFamily="49" charset="0"/>
                <a:ea typeface="+mj-ea"/>
                <a:cs typeface="+mj-cs"/>
                <a:sym typeface="IBM Plex Sans Light"/>
              </a:rPr>
              <a:t>StagedPassManager</a:t>
            </a:r>
            <a:r>
              <a:rPr lang="en-US" kern="0" dirty="0">
                <a:solidFill>
                  <a:schemeClr val="bg1"/>
                </a:solidFill>
                <a:latin typeface="Consolas" panose="020B0609020204030204" pitchFamily="49" charset="0"/>
                <a:ea typeface="+mj-ea"/>
                <a:cs typeface="+mj-cs"/>
                <a:sym typeface="IBM Plex Sans Light"/>
              </a:rPr>
              <a:t> as the conductor in an orchestra, the </a:t>
            </a:r>
            <a:r>
              <a:rPr lang="en-US" kern="0" dirty="0" err="1">
                <a:solidFill>
                  <a:srgbClr val="121619"/>
                </a:solidFill>
                <a:latin typeface="Consolas" panose="020B0609020204030204" pitchFamily="49" charset="0"/>
                <a:ea typeface="+mj-ea"/>
                <a:cs typeface="+mj-cs"/>
                <a:sym typeface="IBM Plex Sans Light"/>
              </a:rPr>
              <a:t>PassManagers</a:t>
            </a:r>
            <a:r>
              <a:rPr lang="en-US" kern="0" dirty="0">
                <a:solidFill>
                  <a:schemeClr val="bg1"/>
                </a:solidFill>
                <a:latin typeface="Consolas" panose="020B0609020204030204" pitchFamily="49" charset="0"/>
                <a:ea typeface="+mj-ea"/>
                <a:cs typeface="+mj-cs"/>
                <a:sym typeface="IBM Plex Sans Light"/>
              </a:rPr>
              <a:t> as the different instrument sections, and the </a:t>
            </a:r>
            <a:r>
              <a:rPr lang="en-US" kern="0" dirty="0">
                <a:solidFill>
                  <a:srgbClr val="121619"/>
                </a:solidFill>
                <a:latin typeface="Consolas" panose="020B0609020204030204" pitchFamily="49" charset="0"/>
                <a:ea typeface="+mj-ea"/>
                <a:cs typeface="+mj-cs"/>
                <a:sym typeface="IBM Plex Sans Light"/>
              </a:rPr>
              <a:t>Pass</a:t>
            </a:r>
            <a:r>
              <a:rPr lang="en-US" kern="0" dirty="0">
                <a:solidFill>
                  <a:schemeClr val="bg1"/>
                </a:solidFill>
                <a:latin typeface="Consolas" panose="020B0609020204030204" pitchFamily="49" charset="0"/>
                <a:ea typeface="+mj-ea"/>
                <a:cs typeface="+mj-cs"/>
                <a:sym typeface="IBM Plex Sans Light"/>
              </a:rPr>
              <a:t> objects as the individual musicians.  Similarly come up with your own metaphor for the relationship between a </a:t>
            </a:r>
            <a:r>
              <a:rPr lang="en-US" kern="0" dirty="0" err="1">
                <a:solidFill>
                  <a:srgbClr val="121619"/>
                </a:solidFill>
                <a:latin typeface="Consolas" panose="020B0609020204030204" pitchFamily="49" charset="0"/>
                <a:ea typeface="+mj-ea"/>
                <a:cs typeface="+mj-cs"/>
                <a:sym typeface="IBM Plex Sans Light"/>
              </a:rPr>
              <a:t>StagedPassManager</a:t>
            </a:r>
            <a:r>
              <a:rPr lang="en-US" kern="0" dirty="0">
                <a:solidFill>
                  <a:schemeClr val="bg1"/>
                </a:solidFill>
                <a:latin typeface="Consolas" panose="020B0609020204030204" pitchFamily="49" charset="0"/>
                <a:ea typeface="+mj-ea"/>
                <a:cs typeface="+mj-cs"/>
                <a:sym typeface="IBM Plex Sans Light"/>
              </a:rPr>
              <a:t>, a </a:t>
            </a:r>
            <a:r>
              <a:rPr lang="en-US" kern="0" dirty="0" err="1">
                <a:solidFill>
                  <a:srgbClr val="121619"/>
                </a:solidFill>
                <a:latin typeface="Consolas" panose="020B0609020204030204" pitchFamily="49" charset="0"/>
                <a:ea typeface="+mj-ea"/>
                <a:cs typeface="+mj-cs"/>
                <a:sym typeface="IBM Plex Sans Light"/>
              </a:rPr>
              <a:t>PassManager</a:t>
            </a:r>
            <a:r>
              <a:rPr lang="en-US" kern="0" dirty="0">
                <a:solidFill>
                  <a:schemeClr val="bg1"/>
                </a:solidFill>
                <a:latin typeface="Consolas" panose="020B0609020204030204" pitchFamily="49" charset="0"/>
                <a:ea typeface="+mj-ea"/>
                <a:cs typeface="+mj-cs"/>
                <a:sym typeface="IBM Plex Sans Light"/>
              </a:rPr>
              <a:t>, and a </a:t>
            </a:r>
            <a:r>
              <a:rPr lang="en-US" kern="0" dirty="0">
                <a:solidFill>
                  <a:srgbClr val="121619"/>
                </a:solidFill>
                <a:latin typeface="Consolas" panose="020B0609020204030204" pitchFamily="49" charset="0"/>
                <a:ea typeface="+mj-ea"/>
                <a:cs typeface="+mj-cs"/>
                <a:sym typeface="IBM Plex Sans Light"/>
              </a:rPr>
              <a:t>pass</a:t>
            </a:r>
            <a:r>
              <a:rPr lang="en-US" kern="0" dirty="0">
                <a:solidFill>
                  <a:schemeClr val="bg1"/>
                </a:solidFill>
                <a:latin typeface="Consolas" panose="020B0609020204030204" pitchFamily="49" charset="0"/>
                <a:ea typeface="+mj-ea"/>
                <a:cs typeface="+mj-cs"/>
                <a:sym typeface="IBM Plex Sans Light"/>
              </a:rPr>
              <a:t>.  </a:t>
            </a:r>
          </a:p>
        </p:txBody>
      </p:sp>
      <p:sp>
        <p:nvSpPr>
          <p:cNvPr id="17" name="TextBox 16">
            <a:extLst>
              <a:ext uri="{FF2B5EF4-FFF2-40B4-BE49-F238E27FC236}">
                <a16:creationId xmlns:a16="http://schemas.microsoft.com/office/drawing/2014/main" id="{08653403-1291-D02A-1A97-927F21031704}"/>
              </a:ext>
            </a:extLst>
          </p:cNvPr>
          <p:cNvSpPr txBox="1"/>
          <p:nvPr/>
        </p:nvSpPr>
        <p:spPr>
          <a:xfrm>
            <a:off x="1197428" y="914399"/>
            <a:ext cx="19387457" cy="1796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spcBef>
                <a:spcPts val="2900"/>
              </a:spcBef>
              <a:buSzPct val="100000"/>
            </a:pPr>
            <a:r>
              <a:rPr lang="en-IN" sz="6600" kern="0" dirty="0">
                <a:solidFill>
                  <a:srgbClr val="000000"/>
                </a:solidFill>
                <a:latin typeface="+mj-lt"/>
                <a:ea typeface="+mj-ea"/>
                <a:cs typeface="+mj-cs"/>
                <a:sym typeface="IBM Plex Sans Light"/>
              </a:rPr>
              <a:t>Exercise - Metaphors</a:t>
            </a:r>
          </a:p>
        </p:txBody>
      </p:sp>
      <p:sp>
        <p:nvSpPr>
          <p:cNvPr id="23" name="Rectangle 1">
            <a:extLst>
              <a:ext uri="{FF2B5EF4-FFF2-40B4-BE49-F238E27FC236}">
                <a16:creationId xmlns:a16="http://schemas.microsoft.com/office/drawing/2014/main" id="{A18D1F8A-C2F9-D0C1-8E50-2CF9311FABEC}"/>
              </a:ext>
            </a:extLst>
          </p:cNvPr>
          <p:cNvSpPr>
            <a:spLocks noChangeArrowheads="1"/>
          </p:cNvSpPr>
          <p:nvPr/>
        </p:nvSpPr>
        <p:spPr bwMode="auto">
          <a:xfrm>
            <a:off x="1682208" y="7182629"/>
            <a:ext cx="20788829" cy="2862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7A7E85"/>
                </a:solidFill>
                <a:effectLst/>
                <a:latin typeface="JetBrains Mono"/>
              </a:rPr>
              <a:t># Submit your answer using following code</a:t>
            </a:r>
            <a:br>
              <a:rPr kumimoji="0" lang="en-US" altLang="en-US" b="0" i="0" u="none" strike="noStrike" cap="none" normalizeH="0" baseline="0" dirty="0">
                <a:ln>
                  <a:noFill/>
                </a:ln>
                <a:solidFill>
                  <a:srgbClr val="7A7E85"/>
                </a:solidFill>
                <a:effectLst/>
                <a:latin typeface="JetBrains Mono"/>
              </a:rPr>
            </a:br>
            <a:br>
              <a:rPr kumimoji="0" lang="en-US" altLang="en-US" b="0" i="0" u="none" strike="noStrike" cap="none" normalizeH="0" baseline="0" dirty="0">
                <a:ln>
                  <a:noFill/>
                </a:ln>
                <a:solidFill>
                  <a:srgbClr val="7A7E85"/>
                </a:solidFill>
                <a:effectLst/>
                <a:latin typeface="JetBrains Mono"/>
              </a:rPr>
            </a:br>
            <a:r>
              <a:rPr kumimoji="0" lang="en-US" altLang="en-US" b="0" i="0" u="none" strike="noStrike" cap="none" normalizeH="0" baseline="0" dirty="0" err="1">
                <a:ln>
                  <a:noFill/>
                </a:ln>
                <a:solidFill>
                  <a:srgbClr val="BCBEC4"/>
                </a:solidFill>
                <a:effectLst/>
                <a:latin typeface="JetBrains Mono"/>
              </a:rPr>
              <a:t>ans</a:t>
            </a:r>
            <a:r>
              <a:rPr kumimoji="0" lang="en-US" altLang="en-US" b="0" i="0" u="none" strike="noStrike" cap="none" normalizeH="0" baseline="0" dirty="0">
                <a:ln>
                  <a:noFill/>
                </a:ln>
                <a:solidFill>
                  <a:srgbClr val="BCBEC4"/>
                </a:solidFill>
                <a:effectLst/>
                <a:latin typeface="JetBrains Mono"/>
              </a:rPr>
              <a:t> = </a:t>
            </a:r>
            <a:r>
              <a:rPr kumimoji="0" lang="en-US" altLang="en-US" b="0" i="0" u="none" strike="noStrike" cap="none" normalizeH="0" baseline="0" dirty="0">
                <a:ln>
                  <a:noFill/>
                </a:ln>
                <a:solidFill>
                  <a:srgbClr val="6AAB73"/>
                </a:solidFill>
                <a:effectLst/>
                <a:latin typeface="JetBrains Mono"/>
              </a:rPr>
              <a:t>"leave your metaphors here in one sentence!“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rgbClr val="6AAB73"/>
                </a:solidFill>
                <a:effectLst/>
                <a:latin typeface="JetBrains Mono"/>
              </a:rPr>
            </a:br>
            <a:r>
              <a:rPr kumimoji="0" lang="en-US" altLang="en-US" b="0" i="0" u="none" strike="noStrike" cap="none" normalizeH="0" baseline="0" dirty="0">
                <a:ln>
                  <a:noFill/>
                </a:ln>
                <a:solidFill>
                  <a:srgbClr val="BCBEC4"/>
                </a:solidFill>
                <a:effectLst/>
                <a:latin typeface="JetBrains Mono"/>
              </a:rPr>
              <a:t>grade_lab3_metaphors(</a:t>
            </a:r>
            <a:r>
              <a:rPr kumimoji="0" lang="en-US" altLang="en-US" b="0" i="0" u="none" strike="noStrike" cap="none" normalizeH="0" baseline="0" dirty="0" err="1">
                <a:ln>
                  <a:noFill/>
                </a:ln>
                <a:solidFill>
                  <a:srgbClr val="BCBEC4"/>
                </a:solidFill>
                <a:effectLst/>
                <a:latin typeface="JetBrains Mono"/>
              </a:rPr>
              <a:t>ans</a:t>
            </a:r>
            <a:r>
              <a:rPr kumimoji="0" lang="en-US" altLang="en-US" b="0" i="0" u="none" strike="noStrike" cap="none" normalizeH="0" baseline="0" dirty="0">
                <a:ln>
                  <a:noFill/>
                </a:ln>
                <a:solidFill>
                  <a:srgbClr val="BCBEC4"/>
                </a:solidFill>
                <a:effectLst/>
                <a:latin typeface="JetBrains Mono"/>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4208790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1272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55A89-31D3-C769-71AD-38E9ADC2B454}"/>
              </a:ext>
            </a:extLst>
          </p:cNvPr>
          <p:cNvSpPr>
            <a:spLocks noGrp="1"/>
          </p:cNvSpPr>
          <p:nvPr>
            <p:ph type="title"/>
          </p:nvPr>
        </p:nvSpPr>
        <p:spPr>
          <a:xfrm>
            <a:off x="1078247" y="1081933"/>
            <a:ext cx="21419902" cy="1749552"/>
          </a:xfrm>
        </p:spPr>
        <p:txBody>
          <a:bodyPr/>
          <a:lstStyle/>
          <a:p>
            <a:pPr algn="ctr"/>
            <a:r>
              <a:rPr lang="en-US" sz="8800" dirty="0">
                <a:solidFill>
                  <a:schemeClr val="bg1"/>
                </a:solidFill>
              </a:rPr>
              <a:t>Optimization levels</a:t>
            </a:r>
          </a:p>
        </p:txBody>
      </p:sp>
      <p:sp>
        <p:nvSpPr>
          <p:cNvPr id="3" name="Footer Placeholder 2">
            <a:extLst>
              <a:ext uri="{FF2B5EF4-FFF2-40B4-BE49-F238E27FC236}">
                <a16:creationId xmlns:a16="http://schemas.microsoft.com/office/drawing/2014/main" id="{8B588F6F-C66C-FFF6-F027-434CCBD37F22}"/>
              </a:ext>
            </a:extLst>
          </p:cNvPr>
          <p:cNvSpPr>
            <a:spLocks noGrp="1"/>
          </p:cNvSpPr>
          <p:nvPr>
            <p:ph type="ftr" sz="quarter" idx="18"/>
          </p:nvPr>
        </p:nvSpPr>
        <p:spPr>
          <a:xfrm>
            <a:off x="576072" y="12801600"/>
            <a:ext cx="4956176" cy="381000"/>
          </a:xfrm>
        </p:spPr>
        <p:txBody>
          <a:bodyPr/>
          <a:lstStyle/>
          <a:p>
            <a:r>
              <a:rPr lang="en-US" dirty="0">
                <a:solidFill>
                  <a:schemeClr val="bg1"/>
                </a:solidFill>
              </a:rPr>
              <a:t>Qiskit Fall Fest 2024</a:t>
            </a:r>
          </a:p>
        </p:txBody>
      </p:sp>
      <p:sp>
        <p:nvSpPr>
          <p:cNvPr id="9" name="Slide Number Placeholder">
            <a:extLst>
              <a:ext uri="{FF2B5EF4-FFF2-40B4-BE49-F238E27FC236}">
                <a16:creationId xmlns:a16="http://schemas.microsoft.com/office/drawing/2014/main" id="{41794889-6D85-5EF1-D228-19EEF3359F33}"/>
              </a:ext>
            </a:extLst>
          </p:cNvPr>
          <p:cNvSpPr>
            <a:spLocks noGrp="1"/>
          </p:cNvSpPr>
          <p:nvPr>
            <p:ph type="sldNum" sz="quarter" idx="4"/>
          </p:nvPr>
        </p:nvSpPr>
        <p:spPr>
          <a:xfrm>
            <a:off x="23689069" y="12938838"/>
            <a:ext cx="123431" cy="246221"/>
          </a:xfrm>
        </p:spPr>
        <p:txBody>
          <a:bodyPr/>
          <a:lstStyle>
            <a:lvl1pPr>
              <a:defRPr>
                <a:solidFill>
                  <a:schemeClr val="tx1"/>
                </a:solidFill>
              </a:defRPr>
            </a:lvl1pPr>
          </a:lstStyle>
          <a:p>
            <a:fld id="{59395FB3-9C97-154F-86B2-7E381B951268}" type="slidenum">
              <a:rPr lang="en-US" smtClean="0">
                <a:solidFill>
                  <a:schemeClr val="bg1"/>
                </a:solidFill>
              </a:rPr>
              <a:pPr/>
              <a:t>14</a:t>
            </a:fld>
            <a:endParaRPr lang="en-US" dirty="0">
              <a:solidFill>
                <a:schemeClr val="bg1"/>
              </a:solidFill>
            </a:endParaRPr>
          </a:p>
        </p:txBody>
      </p:sp>
      <p:sp>
        <p:nvSpPr>
          <p:cNvPr id="4" name="TextBox 3">
            <a:extLst>
              <a:ext uri="{FF2B5EF4-FFF2-40B4-BE49-F238E27FC236}">
                <a16:creationId xmlns:a16="http://schemas.microsoft.com/office/drawing/2014/main" id="{09176F2C-E3C8-4091-385C-B9525E748DE5}"/>
              </a:ext>
            </a:extLst>
          </p:cNvPr>
          <p:cNvSpPr txBox="1"/>
          <p:nvPr/>
        </p:nvSpPr>
        <p:spPr>
          <a:xfrm>
            <a:off x="1392964" y="3973285"/>
            <a:ext cx="15537497" cy="93900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spcAft>
                <a:spcPts val="1800"/>
              </a:spcAft>
            </a:pPr>
            <a:r>
              <a:rPr lang="en-US" sz="4000" dirty="0">
                <a:solidFill>
                  <a:schemeClr val="bg1"/>
                </a:solidFill>
              </a:rPr>
              <a:t>In </a:t>
            </a:r>
            <a:r>
              <a:rPr lang="en-US" sz="4000" dirty="0" err="1">
                <a:solidFill>
                  <a:schemeClr val="bg1"/>
                </a:solidFill>
              </a:rPr>
              <a:t>Qiskit</a:t>
            </a:r>
            <a:r>
              <a:rPr lang="en-US" sz="4000" dirty="0">
                <a:solidFill>
                  <a:schemeClr val="bg1"/>
                </a:solidFill>
              </a:rPr>
              <a:t>, </a:t>
            </a:r>
            <a:r>
              <a:rPr lang="en-US" sz="4000" dirty="0" err="1">
                <a:solidFill>
                  <a:srgbClr val="BE95FF"/>
                </a:solidFill>
              </a:rPr>
              <a:t>generate_preset_pass_manager</a:t>
            </a:r>
            <a:r>
              <a:rPr lang="en-US" sz="4000" dirty="0">
                <a:solidFill>
                  <a:srgbClr val="BE95FF"/>
                </a:solidFill>
              </a:rPr>
              <a:t> </a:t>
            </a:r>
            <a:r>
              <a:rPr lang="en-US" sz="4000" dirty="0">
                <a:solidFill>
                  <a:schemeClr val="bg1"/>
                </a:solidFill>
              </a:rPr>
              <a:t>quickly creates a standalone </a:t>
            </a:r>
            <a:r>
              <a:rPr lang="en-US" sz="4000" dirty="0" err="1">
                <a:solidFill>
                  <a:schemeClr val="bg1"/>
                </a:solidFill>
              </a:rPr>
              <a:t>PassManager</a:t>
            </a:r>
            <a:r>
              <a:rPr lang="en-US" sz="4000" dirty="0">
                <a:solidFill>
                  <a:schemeClr val="bg1"/>
                </a:solidFill>
              </a:rPr>
              <a:t> with customizable optimization levels. </a:t>
            </a:r>
          </a:p>
          <a:p>
            <a:pPr>
              <a:spcAft>
                <a:spcPts val="1800"/>
              </a:spcAft>
            </a:pPr>
            <a:endParaRPr lang="en-US" sz="4000" dirty="0">
              <a:solidFill>
                <a:schemeClr val="bg1"/>
              </a:solidFill>
            </a:endParaRPr>
          </a:p>
          <a:p>
            <a:pPr>
              <a:spcAft>
                <a:spcPts val="1800"/>
              </a:spcAft>
            </a:pPr>
            <a:r>
              <a:rPr lang="en-US" sz="4000" dirty="0">
                <a:solidFill>
                  <a:schemeClr val="bg1"/>
                </a:solidFill>
              </a:rPr>
              <a:t>The required </a:t>
            </a:r>
            <a:r>
              <a:rPr lang="en-US" sz="4000" dirty="0" err="1">
                <a:solidFill>
                  <a:srgbClr val="BE95FF"/>
                </a:solidFill>
              </a:rPr>
              <a:t>optimization_level</a:t>
            </a:r>
            <a:r>
              <a:rPr lang="en-US" sz="4000" dirty="0">
                <a:solidFill>
                  <a:srgbClr val="BE95FF"/>
                </a:solidFill>
              </a:rPr>
              <a:t> </a:t>
            </a:r>
            <a:r>
              <a:rPr lang="en-US" sz="4000" dirty="0">
                <a:solidFill>
                  <a:schemeClr val="bg1"/>
                </a:solidFill>
              </a:rPr>
              <a:t>argument controls how much effort the </a:t>
            </a:r>
            <a:r>
              <a:rPr lang="en-US" sz="4000" dirty="0" err="1">
                <a:solidFill>
                  <a:schemeClr val="bg1"/>
                </a:solidFill>
              </a:rPr>
              <a:t>transpiler</a:t>
            </a:r>
            <a:r>
              <a:rPr lang="en-US" sz="4000" dirty="0">
                <a:solidFill>
                  <a:schemeClr val="bg1"/>
                </a:solidFill>
              </a:rPr>
              <a:t> spends on optimizing circuits. This argument is an integer taking one of the values 0, 1, 2, or 3.</a:t>
            </a:r>
          </a:p>
          <a:p>
            <a:pPr>
              <a:spcAft>
                <a:spcPts val="1800"/>
              </a:spcAft>
            </a:pPr>
            <a:endParaRPr lang="en-US" sz="4000" dirty="0">
              <a:solidFill>
                <a:schemeClr val="bg1"/>
              </a:solidFill>
            </a:endParaRPr>
          </a:p>
          <a:p>
            <a:pPr>
              <a:spcAft>
                <a:spcPts val="1800"/>
              </a:spcAft>
            </a:pPr>
            <a:r>
              <a:rPr lang="en-US" sz="4000" dirty="0">
                <a:solidFill>
                  <a:schemeClr val="bg1"/>
                </a:solidFill>
              </a:rPr>
              <a:t>Higher optimization levels generate more optimized circuits at the expense of longer compile times, and vice versa.</a:t>
            </a:r>
          </a:p>
          <a:p>
            <a:endParaRPr lang="en-IN" b="1" dirty="0">
              <a:solidFill>
                <a:schemeClr val="bg1"/>
              </a:solidFill>
            </a:endParaRPr>
          </a:p>
          <a:p>
            <a:pPr marL="914400" lvl="2"/>
            <a:endParaRPr lang="en-IN" dirty="0">
              <a:solidFill>
                <a:schemeClr val="bg1"/>
              </a:solidFill>
            </a:endParaRPr>
          </a:p>
          <a:p>
            <a:pPr marL="914400" lvl="2"/>
            <a:endParaRPr lang="en-IN" dirty="0">
              <a:solidFill>
                <a:schemeClr val="bg1"/>
              </a:solidFill>
            </a:endParaRPr>
          </a:p>
          <a:p>
            <a:pPr algn="l" defTabSz="2438400">
              <a:spcBef>
                <a:spcPts val="2900"/>
              </a:spcBef>
              <a:buSzPct val="100000"/>
            </a:pPr>
            <a:endParaRPr lang="en-IN" sz="3200" kern="0" dirty="0">
              <a:solidFill>
                <a:schemeClr val="bg1"/>
              </a:solidFill>
              <a:ea typeface="+mj-ea"/>
              <a:cs typeface="+mj-cs"/>
              <a:sym typeface="IBM Plex Sans Light"/>
            </a:endParaRPr>
          </a:p>
        </p:txBody>
      </p:sp>
      <p:pic>
        <p:nvPicPr>
          <p:cNvPr id="10" name="Picture 9">
            <a:extLst>
              <a:ext uri="{FF2B5EF4-FFF2-40B4-BE49-F238E27FC236}">
                <a16:creationId xmlns:a16="http://schemas.microsoft.com/office/drawing/2014/main" id="{9751237F-2AA1-E170-E3DE-E67C3FCEED7B}"/>
              </a:ext>
            </a:extLst>
          </p:cNvPr>
          <p:cNvPicPr>
            <a:picLocks noChangeAspect="1"/>
          </p:cNvPicPr>
          <p:nvPr/>
        </p:nvPicPr>
        <p:blipFill>
          <a:blip r:embed="rId3"/>
          <a:stretch>
            <a:fillRect/>
          </a:stretch>
        </p:blipFill>
        <p:spPr>
          <a:xfrm>
            <a:off x="21164376" y="10354652"/>
            <a:ext cx="3078110" cy="2186195"/>
          </a:xfrm>
          <a:prstGeom prst="rect">
            <a:avLst/>
          </a:prstGeom>
        </p:spPr>
      </p:pic>
      <p:pic>
        <p:nvPicPr>
          <p:cNvPr id="11" name="Picture 10">
            <a:extLst>
              <a:ext uri="{FF2B5EF4-FFF2-40B4-BE49-F238E27FC236}">
                <a16:creationId xmlns:a16="http://schemas.microsoft.com/office/drawing/2014/main" id="{CA6380D4-E981-9EEF-D653-8AC54D87C537}"/>
              </a:ext>
            </a:extLst>
          </p:cNvPr>
          <p:cNvPicPr>
            <a:picLocks noChangeAspect="1"/>
          </p:cNvPicPr>
          <p:nvPr/>
        </p:nvPicPr>
        <p:blipFill>
          <a:blip r:embed="rId4"/>
          <a:stretch>
            <a:fillRect/>
          </a:stretch>
        </p:blipFill>
        <p:spPr>
          <a:xfrm>
            <a:off x="19101293" y="7576164"/>
            <a:ext cx="2535340" cy="2528118"/>
          </a:xfrm>
          <a:prstGeom prst="rect">
            <a:avLst/>
          </a:prstGeom>
        </p:spPr>
      </p:pic>
      <p:pic>
        <p:nvPicPr>
          <p:cNvPr id="12" name="Picture 11">
            <a:extLst>
              <a:ext uri="{FF2B5EF4-FFF2-40B4-BE49-F238E27FC236}">
                <a16:creationId xmlns:a16="http://schemas.microsoft.com/office/drawing/2014/main" id="{0B377CEE-351C-4BA1-7CFF-4D18D46017B4}"/>
              </a:ext>
            </a:extLst>
          </p:cNvPr>
          <p:cNvPicPr>
            <a:picLocks noChangeAspect="1"/>
          </p:cNvPicPr>
          <p:nvPr/>
        </p:nvPicPr>
        <p:blipFill>
          <a:blip r:embed="rId5"/>
          <a:stretch>
            <a:fillRect/>
          </a:stretch>
        </p:blipFill>
        <p:spPr>
          <a:xfrm>
            <a:off x="17609472" y="11732746"/>
            <a:ext cx="4451969" cy="1791021"/>
          </a:xfrm>
          <a:prstGeom prst="rect">
            <a:avLst/>
          </a:prstGeom>
        </p:spPr>
      </p:pic>
      <p:pic>
        <p:nvPicPr>
          <p:cNvPr id="13" name="Picture 12" descr="A purple background with black text&#10;&#10;Description automatically generated">
            <a:extLst>
              <a:ext uri="{FF2B5EF4-FFF2-40B4-BE49-F238E27FC236}">
                <a16:creationId xmlns:a16="http://schemas.microsoft.com/office/drawing/2014/main" id="{8AB494F4-B7A9-BF3E-F110-D44D00240924}"/>
              </a:ext>
            </a:extLst>
          </p:cNvPr>
          <p:cNvPicPr>
            <a:picLocks noChangeAspect="1"/>
          </p:cNvPicPr>
          <p:nvPr/>
        </p:nvPicPr>
        <p:blipFill>
          <a:blip r:embed="rId6"/>
          <a:stretch>
            <a:fillRect/>
          </a:stretch>
        </p:blipFill>
        <p:spPr>
          <a:xfrm>
            <a:off x="16930461" y="9503977"/>
            <a:ext cx="1992977" cy="721036"/>
          </a:xfrm>
          <a:prstGeom prst="rect">
            <a:avLst/>
          </a:prstGeom>
        </p:spPr>
      </p:pic>
      <p:pic>
        <p:nvPicPr>
          <p:cNvPr id="14" name="Graphic 13">
            <a:extLst>
              <a:ext uri="{FF2B5EF4-FFF2-40B4-BE49-F238E27FC236}">
                <a16:creationId xmlns:a16="http://schemas.microsoft.com/office/drawing/2014/main" id="{06A9CED0-53F6-11DA-B012-C6DC6E849D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025956" y="10553542"/>
            <a:ext cx="2375043" cy="729944"/>
          </a:xfrm>
          <a:prstGeom prst="rect">
            <a:avLst/>
          </a:prstGeom>
        </p:spPr>
      </p:pic>
      <p:pic>
        <p:nvPicPr>
          <p:cNvPr id="8" name="Picture 7" descr="A circle with a circle and text&#10;&#10;Description automatically generated">
            <a:extLst>
              <a:ext uri="{FF2B5EF4-FFF2-40B4-BE49-F238E27FC236}">
                <a16:creationId xmlns:a16="http://schemas.microsoft.com/office/drawing/2014/main" id="{34561119-0DE6-AF48-9018-5490C5EEB266}"/>
              </a:ext>
            </a:extLst>
          </p:cNvPr>
          <p:cNvPicPr>
            <a:picLocks noChangeAspect="1"/>
          </p:cNvPicPr>
          <p:nvPr/>
        </p:nvPicPr>
        <p:blipFill>
          <a:blip r:embed="rId9"/>
          <a:stretch>
            <a:fillRect/>
          </a:stretch>
        </p:blipFill>
        <p:spPr>
          <a:xfrm>
            <a:off x="21031200" y="530941"/>
            <a:ext cx="2781300" cy="2781300"/>
          </a:xfrm>
          <a:prstGeom prst="rect">
            <a:avLst/>
          </a:prstGeom>
        </p:spPr>
      </p:pic>
      <p:pic>
        <p:nvPicPr>
          <p:cNvPr id="6" name="Picture 5" descr="A logo of a company&#10;&#10;Description automatically generated">
            <a:extLst>
              <a:ext uri="{FF2B5EF4-FFF2-40B4-BE49-F238E27FC236}">
                <a16:creationId xmlns:a16="http://schemas.microsoft.com/office/drawing/2014/main" id="{9207CCB1-5FE1-CB13-5CFB-FBE7D38DBFE4}"/>
              </a:ext>
            </a:extLst>
          </p:cNvPr>
          <p:cNvPicPr>
            <a:picLocks noChangeAspect="1"/>
          </p:cNvPicPr>
          <p:nvPr/>
        </p:nvPicPr>
        <p:blipFill>
          <a:blip r:embed="rId10"/>
          <a:stretch>
            <a:fillRect/>
          </a:stretch>
        </p:blipFill>
        <p:spPr>
          <a:xfrm>
            <a:off x="576072" y="3908939"/>
            <a:ext cx="816892" cy="816892"/>
          </a:xfrm>
          <a:prstGeom prst="rect">
            <a:avLst/>
          </a:prstGeom>
        </p:spPr>
      </p:pic>
      <p:pic>
        <p:nvPicPr>
          <p:cNvPr id="7" name="Picture 6" descr="A logo of a company&#10;&#10;Description automatically generated">
            <a:extLst>
              <a:ext uri="{FF2B5EF4-FFF2-40B4-BE49-F238E27FC236}">
                <a16:creationId xmlns:a16="http://schemas.microsoft.com/office/drawing/2014/main" id="{460743F2-1661-8F1E-20DA-6F76212AE167}"/>
              </a:ext>
            </a:extLst>
          </p:cNvPr>
          <p:cNvPicPr>
            <a:picLocks noChangeAspect="1"/>
          </p:cNvPicPr>
          <p:nvPr/>
        </p:nvPicPr>
        <p:blipFill>
          <a:blip r:embed="rId10"/>
          <a:stretch>
            <a:fillRect/>
          </a:stretch>
        </p:blipFill>
        <p:spPr>
          <a:xfrm>
            <a:off x="576072" y="6193508"/>
            <a:ext cx="816892" cy="816892"/>
          </a:xfrm>
          <a:prstGeom prst="rect">
            <a:avLst/>
          </a:prstGeom>
        </p:spPr>
      </p:pic>
      <p:pic>
        <p:nvPicPr>
          <p:cNvPr id="15" name="Picture 14" descr="A logo of a company&#10;&#10;Description automatically generated">
            <a:extLst>
              <a:ext uri="{FF2B5EF4-FFF2-40B4-BE49-F238E27FC236}">
                <a16:creationId xmlns:a16="http://schemas.microsoft.com/office/drawing/2014/main" id="{E84557DC-5497-8514-4B06-FB1DF6190502}"/>
              </a:ext>
            </a:extLst>
          </p:cNvPr>
          <p:cNvPicPr>
            <a:picLocks noChangeAspect="1"/>
          </p:cNvPicPr>
          <p:nvPr/>
        </p:nvPicPr>
        <p:blipFill>
          <a:blip r:embed="rId10"/>
          <a:stretch>
            <a:fillRect/>
          </a:stretch>
        </p:blipFill>
        <p:spPr>
          <a:xfrm>
            <a:off x="576072" y="9034347"/>
            <a:ext cx="816892" cy="816892"/>
          </a:xfrm>
          <a:prstGeom prst="rect">
            <a:avLst/>
          </a:prstGeom>
        </p:spPr>
      </p:pic>
    </p:spTree>
    <p:extLst>
      <p:ext uri="{BB962C8B-B14F-4D97-AF65-F5344CB8AC3E}">
        <p14:creationId xmlns:p14="http://schemas.microsoft.com/office/powerpoint/2010/main" val="173463097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76072" y="813481"/>
            <a:ext cx="17141825" cy="1676106"/>
          </a:xfrm>
        </p:spPr>
        <p:txBody>
          <a:bodyPr/>
          <a:lstStyle/>
          <a:p>
            <a:r>
              <a:rPr lang="en-US" sz="8800" dirty="0">
                <a:solidFill>
                  <a:schemeClr val="tx1"/>
                </a:solidFill>
                <a:latin typeface="+mj-lt"/>
              </a:rPr>
              <a:t>Utility function</a:t>
            </a: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15</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1088916" y="2679753"/>
            <a:ext cx="15903684" cy="98492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8400">
              <a:spcBef>
                <a:spcPts val="2900"/>
              </a:spcBef>
              <a:buSzPct val="100000"/>
            </a:pPr>
            <a:r>
              <a:rPr lang="en-US" dirty="0">
                <a:solidFill>
                  <a:srgbClr val="161616"/>
                </a:solidFill>
                <a:effectLst/>
                <a:latin typeface="Consolas" panose="020B0609020204030204" pitchFamily="49" charset="0"/>
              </a:rPr>
              <a:t>Since the goal of </a:t>
            </a:r>
            <a:r>
              <a:rPr lang="en-US" dirty="0" err="1">
                <a:solidFill>
                  <a:srgbClr val="161616"/>
                </a:solidFill>
                <a:effectLst/>
                <a:latin typeface="Consolas" panose="020B0609020204030204" pitchFamily="49" charset="0"/>
              </a:rPr>
              <a:t>transpiling</a:t>
            </a:r>
            <a:r>
              <a:rPr lang="en-US" dirty="0">
                <a:solidFill>
                  <a:srgbClr val="161616"/>
                </a:solidFill>
                <a:effectLst/>
                <a:latin typeface="Consolas" panose="020B0609020204030204" pitchFamily="49" charset="0"/>
              </a:rPr>
              <a:t> is to improve the actual execution performance of the circuit, here we provide a function that measures the performance of the translated circuit.</a:t>
            </a:r>
          </a:p>
          <a:p>
            <a:pPr defTabSz="2438400">
              <a:spcBef>
                <a:spcPts val="2900"/>
              </a:spcBef>
              <a:buSzPct val="100000"/>
            </a:pPr>
            <a:r>
              <a:rPr lang="en-US" dirty="0">
                <a:solidFill>
                  <a:srgbClr val="FF7EB6"/>
                </a:solidFill>
                <a:effectLst/>
                <a:latin typeface="Consolas" panose="020B0609020204030204" pitchFamily="49" charset="0"/>
              </a:rPr>
              <a:t>Function description</a:t>
            </a:r>
            <a:r>
              <a:rPr lang="en-US" dirty="0">
                <a:solidFill>
                  <a:srgbClr val="161616"/>
                </a:solidFill>
                <a:effectLst/>
                <a:latin typeface="Consolas" panose="020B0609020204030204" pitchFamily="49" charset="0"/>
              </a:rPr>
              <a:t>: The function </a:t>
            </a:r>
            <a:r>
              <a:rPr lang="en-US" dirty="0">
                <a:solidFill>
                  <a:srgbClr val="FF7EB6"/>
                </a:solidFill>
                <a:effectLst/>
                <a:latin typeface="Consolas" panose="020B0609020204030204" pitchFamily="49" charset="0"/>
              </a:rPr>
              <a:t>scoring</a:t>
            </a:r>
            <a:r>
              <a:rPr lang="en-US" dirty="0">
                <a:solidFill>
                  <a:srgbClr val="161616"/>
                </a:solidFill>
                <a:effectLst/>
                <a:latin typeface="Consolas" panose="020B0609020204030204" pitchFamily="49" charset="0"/>
              </a:rPr>
              <a:t> should receive the </a:t>
            </a:r>
            <a:r>
              <a:rPr lang="en-US" dirty="0" err="1">
                <a:solidFill>
                  <a:srgbClr val="161616"/>
                </a:solidFill>
                <a:effectLst/>
                <a:latin typeface="Consolas" panose="020B0609020204030204" pitchFamily="49" charset="0"/>
              </a:rPr>
              <a:t>transpiled</a:t>
            </a:r>
            <a:r>
              <a:rPr lang="en-US" dirty="0">
                <a:solidFill>
                  <a:srgbClr val="161616"/>
                </a:solidFill>
                <a:effectLst/>
                <a:latin typeface="Consolas" panose="020B0609020204030204" pitchFamily="49" charset="0"/>
              </a:rPr>
              <a:t> circuit, its final layout and its target backend as its </a:t>
            </a:r>
            <a:r>
              <a:rPr lang="en-US" dirty="0" err="1">
                <a:solidFill>
                  <a:srgbClr val="161616"/>
                </a:solidFill>
                <a:effectLst/>
                <a:latin typeface="Consolas" panose="020B0609020204030204" pitchFamily="49" charset="0"/>
              </a:rPr>
              <a:t>inputs.The</a:t>
            </a:r>
            <a:r>
              <a:rPr lang="en-US" dirty="0">
                <a:solidFill>
                  <a:srgbClr val="161616"/>
                </a:solidFill>
                <a:effectLst/>
                <a:latin typeface="Consolas" panose="020B0609020204030204" pitchFamily="49" charset="0"/>
              </a:rPr>
              <a:t> function should then return a circuit score. The closer the score is to 0, the better. </a:t>
            </a:r>
          </a:p>
          <a:p>
            <a:pPr defTabSz="2438400">
              <a:spcBef>
                <a:spcPts val="2900"/>
              </a:spcBef>
              <a:buSzPct val="100000"/>
            </a:pPr>
            <a:endParaRPr lang="en-US" b="1" dirty="0">
              <a:solidFill>
                <a:srgbClr val="FF7EB6"/>
              </a:solidFill>
              <a:effectLst/>
              <a:latin typeface="Consolas" panose="020B0609020204030204" pitchFamily="49" charset="0"/>
            </a:endParaRPr>
          </a:p>
          <a:p>
            <a:pPr defTabSz="2438400">
              <a:spcBef>
                <a:spcPts val="2900"/>
              </a:spcBef>
              <a:buSzPct val="100000"/>
            </a:pPr>
            <a:endParaRPr lang="en-US" b="1" dirty="0">
              <a:solidFill>
                <a:srgbClr val="FF7EB6"/>
              </a:solidFill>
              <a:effectLst/>
              <a:latin typeface="Consolas" panose="020B0609020204030204" pitchFamily="49" charset="0"/>
            </a:endParaRPr>
          </a:p>
          <a:p>
            <a:pPr algn="l" defTabSz="2438400">
              <a:spcBef>
                <a:spcPts val="2900"/>
              </a:spcBef>
              <a:buSzPct val="100000"/>
            </a:pPr>
            <a:endParaRPr lang="en-IN" kern="0" dirty="0">
              <a:solidFill>
                <a:srgbClr val="000000"/>
              </a:solidFill>
              <a:ea typeface="+mj-ea"/>
              <a:cs typeface="+mj-cs"/>
              <a:sym typeface="IBM Plex Sans Light"/>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
        <p:nvSpPr>
          <p:cNvPr id="18" name="TextBox 17">
            <a:extLst>
              <a:ext uri="{FF2B5EF4-FFF2-40B4-BE49-F238E27FC236}">
                <a16:creationId xmlns:a16="http://schemas.microsoft.com/office/drawing/2014/main" id="{677C59CA-4776-04B5-78FA-DCAD2EDBB732}"/>
              </a:ext>
            </a:extLst>
          </p:cNvPr>
          <p:cNvSpPr txBox="1"/>
          <p:nvPr/>
        </p:nvSpPr>
        <p:spPr>
          <a:xfrm>
            <a:off x="16992600" y="9189021"/>
            <a:ext cx="7162800" cy="27069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r>
              <a:rPr lang="en-US" sz="3200" dirty="0">
                <a:latin typeface="Consolas" panose="020B0609020204030204" pitchFamily="49" charset="0"/>
              </a:rPr>
              <a:t>**</a:t>
            </a:r>
            <a:r>
              <a:rPr lang="en-US" kern="0" dirty="0">
                <a:solidFill>
                  <a:srgbClr val="000000"/>
                </a:solidFill>
                <a:latin typeface="Consolas" panose="020B0609020204030204" pitchFamily="49" charset="0"/>
                <a:ea typeface="+mj-ea"/>
                <a:cs typeface="+mj-cs"/>
                <a:sym typeface="IBM Plex Sans Light"/>
              </a:rPr>
              <a:t>Please use </a:t>
            </a:r>
            <a:r>
              <a:rPr lang="en-US" kern="0" dirty="0">
                <a:solidFill>
                  <a:srgbClr val="BE95FF"/>
                </a:solidFill>
                <a:latin typeface="Consolas" panose="020B0609020204030204" pitchFamily="49" charset="0"/>
                <a:ea typeface="+mj-ea"/>
                <a:cs typeface="+mj-cs"/>
                <a:sym typeface="IBM Plex Sans Light"/>
              </a:rPr>
              <a:t>`</a:t>
            </a:r>
            <a:r>
              <a:rPr lang="en-US" b="1" kern="0" dirty="0" err="1">
                <a:solidFill>
                  <a:srgbClr val="BE95FF"/>
                </a:solidFill>
                <a:latin typeface="Consolas" panose="020B0609020204030204" pitchFamily="49" charset="0"/>
                <a:ea typeface="+mj-ea"/>
                <a:cs typeface="+mj-cs"/>
                <a:sym typeface="IBM Plex Sans Light"/>
              </a:rPr>
              <a:t>FakeTorino</a:t>
            </a:r>
            <a:r>
              <a:rPr lang="en-US" kern="0" dirty="0">
                <a:solidFill>
                  <a:srgbClr val="BE95FF"/>
                </a:solidFill>
                <a:latin typeface="Consolas" panose="020B0609020204030204" pitchFamily="49" charset="0"/>
                <a:ea typeface="+mj-ea"/>
                <a:cs typeface="+mj-cs"/>
                <a:sym typeface="IBM Plex Sans Light"/>
              </a:rPr>
              <a:t>` </a:t>
            </a:r>
            <a:r>
              <a:rPr lang="en-US" kern="0" dirty="0">
                <a:solidFill>
                  <a:srgbClr val="000000"/>
                </a:solidFill>
                <a:latin typeface="Consolas" panose="020B0609020204030204" pitchFamily="49" charset="0"/>
                <a:ea typeface="+mj-ea"/>
                <a:cs typeface="+mj-cs"/>
                <a:sym typeface="IBM Plex Sans Light"/>
              </a:rPr>
              <a:t>from the </a:t>
            </a:r>
            <a:r>
              <a:rPr lang="en-US" kern="0" dirty="0">
                <a:solidFill>
                  <a:srgbClr val="BE95FF"/>
                </a:solidFill>
                <a:latin typeface="Consolas" panose="020B0609020204030204" pitchFamily="49" charset="0"/>
                <a:ea typeface="+mj-ea"/>
                <a:cs typeface="+mj-cs"/>
                <a:sym typeface="IBM Plex Sans Light"/>
              </a:rPr>
              <a:t>`</a:t>
            </a:r>
            <a:r>
              <a:rPr lang="en-US" b="1" kern="0" dirty="0" err="1">
                <a:solidFill>
                  <a:srgbClr val="BE95FF"/>
                </a:solidFill>
                <a:latin typeface="Consolas" panose="020B0609020204030204" pitchFamily="49" charset="0"/>
                <a:ea typeface="+mj-ea"/>
                <a:cs typeface="+mj-cs"/>
                <a:sym typeface="IBM Plex Sans Light"/>
              </a:rPr>
              <a:t>qiskit</a:t>
            </a:r>
            <a:r>
              <a:rPr lang="en-US" b="1" kern="0" dirty="0">
                <a:solidFill>
                  <a:srgbClr val="BE95FF"/>
                </a:solidFill>
                <a:latin typeface="Consolas" panose="020B0609020204030204" pitchFamily="49" charset="0"/>
                <a:ea typeface="+mj-ea"/>
                <a:cs typeface="+mj-cs"/>
                <a:sym typeface="IBM Plex Sans Light"/>
              </a:rPr>
              <a:t>-</a:t>
            </a:r>
            <a:r>
              <a:rPr lang="en-US" b="1" kern="0" dirty="0" err="1">
                <a:solidFill>
                  <a:srgbClr val="BE95FF"/>
                </a:solidFill>
                <a:latin typeface="Consolas" panose="020B0609020204030204" pitchFamily="49" charset="0"/>
                <a:ea typeface="+mj-ea"/>
                <a:cs typeface="+mj-cs"/>
                <a:sym typeface="IBM Plex Sans Light"/>
              </a:rPr>
              <a:t>ibm</a:t>
            </a:r>
            <a:r>
              <a:rPr lang="en-US" b="1" kern="0" dirty="0">
                <a:solidFill>
                  <a:srgbClr val="BE95FF"/>
                </a:solidFill>
                <a:latin typeface="Consolas" panose="020B0609020204030204" pitchFamily="49" charset="0"/>
                <a:ea typeface="+mj-ea"/>
                <a:cs typeface="+mj-cs"/>
                <a:sym typeface="IBM Plex Sans Light"/>
              </a:rPr>
              <a:t>-runtime</a:t>
            </a:r>
            <a:r>
              <a:rPr lang="en-US" kern="0" dirty="0">
                <a:solidFill>
                  <a:srgbClr val="BE95FF"/>
                </a:solidFill>
                <a:latin typeface="Consolas" panose="020B0609020204030204" pitchFamily="49" charset="0"/>
                <a:ea typeface="+mj-ea"/>
                <a:cs typeface="+mj-cs"/>
                <a:sym typeface="IBM Plex Sans Light"/>
              </a:rPr>
              <a:t>`</a:t>
            </a:r>
            <a:r>
              <a:rPr lang="en-US" kern="0" dirty="0">
                <a:solidFill>
                  <a:srgbClr val="000000"/>
                </a:solidFill>
                <a:latin typeface="Consolas" panose="020B0609020204030204" pitchFamily="49" charset="0"/>
                <a:ea typeface="+mj-ea"/>
                <a:cs typeface="+mj-cs"/>
                <a:sym typeface="IBM Plex Sans Light"/>
              </a:rPr>
              <a:t> package for this whole lab.</a:t>
            </a:r>
            <a:endParaRPr lang="en-IN" kern="0" dirty="0">
              <a:solidFill>
                <a:srgbClr val="000000"/>
              </a:solidFill>
              <a:latin typeface="Consolas" panose="020B0609020204030204" pitchFamily="49" charset="0"/>
              <a:ea typeface="+mj-ea"/>
              <a:cs typeface="+mj-cs"/>
              <a:sym typeface="IBM Plex Sans Light"/>
            </a:endParaRPr>
          </a:p>
        </p:txBody>
      </p:sp>
      <p:sp>
        <p:nvSpPr>
          <p:cNvPr id="17" name="Rectangle 1">
            <a:extLst>
              <a:ext uri="{FF2B5EF4-FFF2-40B4-BE49-F238E27FC236}">
                <a16:creationId xmlns:a16="http://schemas.microsoft.com/office/drawing/2014/main" id="{E5869E76-7C27-A67A-8601-0FD406EDCFAF}"/>
              </a:ext>
            </a:extLst>
          </p:cNvPr>
          <p:cNvSpPr>
            <a:spLocks noChangeArrowheads="1"/>
          </p:cNvSpPr>
          <p:nvPr/>
        </p:nvSpPr>
        <p:spPr bwMode="auto">
          <a:xfrm>
            <a:off x="1567887" y="7640892"/>
            <a:ext cx="13911598" cy="50783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CF8E6D"/>
                </a:solidFill>
                <a:effectLst/>
                <a:latin typeface="JetBrains Mono"/>
              </a:rPr>
              <a:t>def </a:t>
            </a:r>
            <a:r>
              <a:rPr kumimoji="0" lang="en-US" altLang="en-US" b="0" i="0" u="none" strike="noStrike" cap="none" normalizeH="0" baseline="0" dirty="0">
                <a:ln>
                  <a:noFill/>
                </a:ln>
                <a:solidFill>
                  <a:srgbClr val="56A8F5"/>
                </a:solidFill>
                <a:effectLst/>
                <a:latin typeface="JetBrains Mono"/>
              </a:rPr>
              <a:t>scoring</a:t>
            </a:r>
            <a:r>
              <a:rPr kumimoji="0" lang="en-US" altLang="en-US" b="0" i="0" u="none" strike="noStrike" cap="none" normalizeH="0" baseline="0" dirty="0">
                <a:ln>
                  <a:noFill/>
                </a:ln>
                <a:solidFill>
                  <a:srgbClr val="BCBEC4"/>
                </a:solidFill>
                <a:effectLst/>
                <a:latin typeface="JetBrains Mono"/>
              </a:rPr>
              <a:t>(qc, </a:t>
            </a:r>
            <a:r>
              <a:rPr kumimoji="0" lang="en-US" altLang="en-US" b="0" i="0" u="none" strike="noStrike" cap="none" normalizeH="0" baseline="0" dirty="0">
                <a:ln>
                  <a:noFill/>
                </a:ln>
                <a:solidFill>
                  <a:srgbClr val="6F737A"/>
                </a:solidFill>
                <a:effectLst/>
                <a:latin typeface="JetBrains Mono"/>
              </a:rPr>
              <a:t>backend</a:t>
            </a:r>
            <a:r>
              <a:rPr kumimoji="0" lang="en-US" altLang="en-US" b="0" i="0" u="none" strike="noStrike" cap="none" normalizeH="0" baseline="0" dirty="0">
                <a:ln>
                  <a:noFill/>
                </a:ln>
                <a:solidFill>
                  <a:srgbClr val="BCBEC4"/>
                </a:solidFill>
                <a:effectLst/>
                <a:latin typeface="JetBrains Mono"/>
              </a:rPr>
              <a:t>):</a:t>
            </a:r>
            <a:br>
              <a:rPr kumimoji="0" lang="en-US" altLang="en-US" b="0" i="0" u="none" strike="noStrike" cap="none" normalizeH="0" baseline="0" dirty="0">
                <a:ln>
                  <a:noFill/>
                </a:ln>
                <a:solidFill>
                  <a:srgbClr val="BCBEC4"/>
                </a:solidFill>
                <a:effectLst/>
                <a:latin typeface="JetBrains Mono"/>
              </a:rPr>
            </a:br>
            <a:r>
              <a:rPr kumimoji="0" lang="en-US" altLang="en-US" b="0" i="0" u="none" strike="noStrike" cap="none" normalizeH="0" baseline="0" dirty="0">
                <a:ln>
                  <a:noFill/>
                </a:ln>
                <a:solidFill>
                  <a:srgbClr val="BCBEC4"/>
                </a:solidFill>
                <a:effectLst/>
                <a:latin typeface="JetBrains Mono"/>
              </a:rPr>
              <a:t>    </a:t>
            </a:r>
            <a:r>
              <a:rPr kumimoji="0" lang="en-US" altLang="en-US" b="0" i="0" u="none" strike="noStrike" cap="none" normalizeH="0" baseline="0" dirty="0" err="1">
                <a:ln>
                  <a:noFill/>
                </a:ln>
                <a:solidFill>
                  <a:srgbClr val="BCBEC4"/>
                </a:solidFill>
                <a:effectLst/>
                <a:latin typeface="JetBrains Mono"/>
              </a:rPr>
              <a:t>gate_count</a:t>
            </a:r>
            <a:r>
              <a:rPr kumimoji="0" lang="en-US" altLang="en-US" b="0" i="0" u="none" strike="noStrike" cap="none" normalizeH="0" baseline="0" dirty="0">
                <a:ln>
                  <a:noFill/>
                </a:ln>
                <a:solidFill>
                  <a:srgbClr val="BCBEC4"/>
                </a:solidFill>
                <a:effectLst/>
                <a:latin typeface="JetBrains Mono"/>
              </a:rPr>
              <a:t> = </a:t>
            </a:r>
            <a:r>
              <a:rPr kumimoji="0" lang="en-US" altLang="en-US" b="0" i="0" u="none" strike="noStrike" cap="none" normalizeH="0" baseline="0" dirty="0" err="1">
                <a:ln>
                  <a:noFill/>
                </a:ln>
                <a:solidFill>
                  <a:srgbClr val="BCBEC4"/>
                </a:solidFill>
                <a:effectLst/>
                <a:latin typeface="JetBrains Mono"/>
              </a:rPr>
              <a:t>qc.count_ops</a:t>
            </a:r>
            <a:r>
              <a:rPr kumimoji="0" lang="en-US" altLang="en-US" b="0" i="0" u="none" strike="noStrike" cap="none" normalizeH="0" baseline="0" dirty="0">
                <a:ln>
                  <a:noFill/>
                </a:ln>
                <a:solidFill>
                  <a:srgbClr val="BCBEC4"/>
                </a:solidFill>
                <a:effectLst/>
                <a:latin typeface="JetBrains Mono"/>
              </a:rPr>
              <a:t>()</a:t>
            </a:r>
            <a:br>
              <a:rPr kumimoji="0" lang="en-US" altLang="en-US" b="0" i="0" u="none" strike="noStrike" cap="none" normalizeH="0" baseline="0" dirty="0">
                <a:ln>
                  <a:noFill/>
                </a:ln>
                <a:solidFill>
                  <a:srgbClr val="BCBEC4"/>
                </a:solidFill>
                <a:effectLst/>
                <a:latin typeface="JetBrains Mono"/>
              </a:rPr>
            </a:br>
            <a:r>
              <a:rPr kumimoji="0" lang="en-US" altLang="en-US" b="0" i="0" u="none" strike="noStrike" cap="none" normalizeH="0" baseline="0" dirty="0">
                <a:ln>
                  <a:noFill/>
                </a:ln>
                <a:solidFill>
                  <a:srgbClr val="BCBEC4"/>
                </a:solidFill>
                <a:effectLst/>
                <a:latin typeface="JetBrains Mono"/>
              </a:rPr>
              <a:t>    </a:t>
            </a:r>
            <a:r>
              <a:rPr kumimoji="0" lang="en-US" altLang="en-US" b="0" i="0" u="none" strike="noStrike" cap="none" normalizeH="0" baseline="0" dirty="0">
                <a:ln>
                  <a:noFill/>
                </a:ln>
                <a:solidFill>
                  <a:srgbClr val="CF8E6D"/>
                </a:solidFill>
                <a:effectLst/>
                <a:latin typeface="JetBrains Mono"/>
              </a:rPr>
              <a:t>if </a:t>
            </a:r>
            <a:r>
              <a:rPr kumimoji="0" lang="en-US" altLang="en-US" b="0" i="0" u="none" strike="noStrike" cap="none" normalizeH="0" baseline="0" dirty="0">
                <a:ln>
                  <a:noFill/>
                </a:ln>
                <a:solidFill>
                  <a:srgbClr val="6AAB73"/>
                </a:solidFill>
                <a:effectLst/>
                <a:latin typeface="JetBrains Mono"/>
              </a:rPr>
              <a:t>"</a:t>
            </a:r>
            <a:r>
              <a:rPr kumimoji="0" lang="en-US" altLang="en-US" b="0" i="0" u="none" strike="noStrike" cap="none" normalizeH="0" baseline="0" dirty="0" err="1">
                <a:ln>
                  <a:noFill/>
                </a:ln>
                <a:solidFill>
                  <a:srgbClr val="6AAB73"/>
                </a:solidFill>
                <a:effectLst/>
                <a:latin typeface="JetBrains Mono"/>
              </a:rPr>
              <a:t>cz</a:t>
            </a:r>
            <a:r>
              <a:rPr kumimoji="0" lang="en-US" altLang="en-US" b="0" i="0" u="none" strike="noStrike" cap="none" normalizeH="0" baseline="0" dirty="0">
                <a:ln>
                  <a:noFill/>
                </a:ln>
                <a:solidFill>
                  <a:srgbClr val="6AAB73"/>
                </a:solidFill>
                <a:effectLst/>
                <a:latin typeface="JetBrains Mono"/>
              </a:rPr>
              <a:t>" </a:t>
            </a:r>
            <a:r>
              <a:rPr kumimoji="0" lang="en-US" altLang="en-US" b="0" i="0" u="none" strike="noStrike" cap="none" normalizeH="0" baseline="0" dirty="0">
                <a:ln>
                  <a:noFill/>
                </a:ln>
                <a:solidFill>
                  <a:srgbClr val="CF8E6D"/>
                </a:solidFill>
                <a:effectLst/>
                <a:latin typeface="JetBrains Mono"/>
              </a:rPr>
              <a:t>not in </a:t>
            </a:r>
            <a:r>
              <a:rPr kumimoji="0" lang="en-US" altLang="en-US" b="0" i="0" u="none" strike="noStrike" cap="none" normalizeH="0" baseline="0" dirty="0" err="1">
                <a:ln>
                  <a:noFill/>
                </a:ln>
                <a:solidFill>
                  <a:srgbClr val="BCBEC4"/>
                </a:solidFill>
                <a:effectLst/>
                <a:latin typeface="JetBrains Mono"/>
              </a:rPr>
              <a:t>gate_count</a:t>
            </a:r>
            <a:r>
              <a:rPr kumimoji="0" lang="en-US" altLang="en-US" b="0" i="0" u="none" strike="noStrike" cap="none" normalizeH="0" baseline="0" dirty="0">
                <a:ln>
                  <a:noFill/>
                </a:ln>
                <a:solidFill>
                  <a:srgbClr val="BCBEC4"/>
                </a:solidFill>
                <a:effectLst/>
                <a:latin typeface="JetBrains Mono"/>
              </a:rPr>
              <a:t>:</a:t>
            </a:r>
            <a:br>
              <a:rPr kumimoji="0" lang="en-US" altLang="en-US" b="0" i="0" u="none" strike="noStrike" cap="none" normalizeH="0" baseline="0" dirty="0">
                <a:ln>
                  <a:noFill/>
                </a:ln>
                <a:solidFill>
                  <a:srgbClr val="BCBEC4"/>
                </a:solidFill>
                <a:effectLst/>
                <a:latin typeface="JetBrains Mono"/>
              </a:rPr>
            </a:br>
            <a:r>
              <a:rPr kumimoji="0" lang="en-US" altLang="en-US" b="0" i="0" u="none" strike="noStrike" cap="none" normalizeH="0" baseline="0" dirty="0">
                <a:ln>
                  <a:noFill/>
                </a:ln>
                <a:solidFill>
                  <a:srgbClr val="BCBEC4"/>
                </a:solidFill>
                <a:effectLst/>
                <a:latin typeface="JetBrains Mono"/>
              </a:rPr>
              <a:t>        </a:t>
            </a:r>
            <a:r>
              <a:rPr kumimoji="0" lang="en-US" altLang="en-US" b="0" i="0" u="none" strike="noStrike" cap="none" normalizeH="0" baseline="0" dirty="0" err="1">
                <a:ln>
                  <a:noFill/>
                </a:ln>
                <a:solidFill>
                  <a:srgbClr val="BCBEC4"/>
                </a:solidFill>
                <a:effectLst/>
                <a:latin typeface="JetBrains Mono"/>
              </a:rPr>
              <a:t>gate_count</a:t>
            </a:r>
            <a:r>
              <a:rPr kumimoji="0" lang="en-US" altLang="en-US" b="0" i="0" u="none" strike="noStrike" cap="none" normalizeH="0" baseline="0" dirty="0">
                <a:ln>
                  <a:noFill/>
                </a:ln>
                <a:solidFill>
                  <a:srgbClr val="BCBEC4"/>
                </a:solidFill>
                <a:effectLst/>
                <a:latin typeface="JetBrains Mono"/>
              </a:rPr>
              <a:t>[</a:t>
            </a:r>
            <a:r>
              <a:rPr kumimoji="0" lang="en-US" altLang="en-US" b="0" i="0" u="none" strike="noStrike" cap="none" normalizeH="0" baseline="0" dirty="0">
                <a:ln>
                  <a:noFill/>
                </a:ln>
                <a:solidFill>
                  <a:srgbClr val="6AAB73"/>
                </a:solidFill>
                <a:effectLst/>
                <a:latin typeface="JetBrains Mono"/>
              </a:rPr>
              <a:t>"</a:t>
            </a:r>
            <a:r>
              <a:rPr kumimoji="0" lang="en-US" altLang="en-US" b="0" i="0" u="none" strike="noStrike" cap="none" normalizeH="0" baseline="0" dirty="0" err="1">
                <a:ln>
                  <a:noFill/>
                </a:ln>
                <a:solidFill>
                  <a:srgbClr val="6AAB73"/>
                </a:solidFill>
                <a:effectLst/>
                <a:latin typeface="JetBrains Mono"/>
              </a:rPr>
              <a:t>cz</a:t>
            </a:r>
            <a:r>
              <a:rPr kumimoji="0" lang="en-US" altLang="en-US" b="0" i="0" u="none" strike="noStrike" cap="none" normalizeH="0" baseline="0" dirty="0">
                <a:ln>
                  <a:noFill/>
                </a:ln>
                <a:solidFill>
                  <a:srgbClr val="6AAB73"/>
                </a:solidFill>
                <a:effectLst/>
                <a:latin typeface="JetBrains Mono"/>
              </a:rPr>
              <a:t>"</a:t>
            </a:r>
            <a:r>
              <a:rPr kumimoji="0" lang="en-US" altLang="en-US" b="0" i="0" u="none" strike="noStrike" cap="none" normalizeH="0" baseline="0" dirty="0">
                <a:ln>
                  <a:noFill/>
                </a:ln>
                <a:solidFill>
                  <a:srgbClr val="BCBEC4"/>
                </a:solidFill>
                <a:effectLst/>
                <a:latin typeface="JetBrains Mono"/>
              </a:rPr>
              <a:t>] = </a:t>
            </a:r>
            <a:r>
              <a:rPr kumimoji="0" lang="en-US" altLang="en-US" b="0" i="0" u="none" strike="noStrike" cap="none" normalizeH="0" baseline="0" dirty="0">
                <a:ln>
                  <a:noFill/>
                </a:ln>
                <a:solidFill>
                  <a:srgbClr val="2AACB8"/>
                </a:solidFill>
                <a:effectLst/>
                <a:latin typeface="JetBrains Mono"/>
              </a:rPr>
              <a:t>0</a:t>
            </a:r>
            <a:br>
              <a:rPr kumimoji="0" lang="en-US" altLang="en-US" b="0" i="0" u="none" strike="noStrike" cap="none" normalizeH="0" baseline="0" dirty="0">
                <a:ln>
                  <a:noFill/>
                </a:ln>
                <a:solidFill>
                  <a:srgbClr val="2AACB8"/>
                </a:solidFill>
                <a:effectLst/>
                <a:latin typeface="JetBrains Mono"/>
              </a:rPr>
            </a:br>
            <a:br>
              <a:rPr kumimoji="0" lang="en-US" altLang="en-US" b="0" i="0" u="none" strike="noStrike" cap="none" normalizeH="0" baseline="0" dirty="0">
                <a:ln>
                  <a:noFill/>
                </a:ln>
                <a:solidFill>
                  <a:srgbClr val="2AACB8"/>
                </a:solidFill>
                <a:effectLst/>
                <a:latin typeface="JetBrains Mono"/>
              </a:rPr>
            </a:br>
            <a:r>
              <a:rPr kumimoji="0" lang="en-US" altLang="en-US" b="0" i="0" u="none" strike="noStrike" cap="none" normalizeH="0" baseline="0" dirty="0">
                <a:ln>
                  <a:noFill/>
                </a:ln>
                <a:solidFill>
                  <a:srgbClr val="2AACB8"/>
                </a:solidFill>
                <a:effectLst/>
                <a:latin typeface="JetBrains Mono"/>
              </a:rPr>
              <a:t>    </a:t>
            </a:r>
            <a:r>
              <a:rPr kumimoji="0" lang="en-US" altLang="en-US" b="0" i="0" u="none" strike="noStrike" cap="none" normalizeH="0" baseline="0" dirty="0">
                <a:ln>
                  <a:noFill/>
                </a:ln>
                <a:solidFill>
                  <a:srgbClr val="BCBEC4"/>
                </a:solidFill>
                <a:effectLst/>
                <a:latin typeface="JetBrains Mono"/>
              </a:rPr>
              <a:t>score = </a:t>
            </a:r>
            <a:r>
              <a:rPr kumimoji="0" lang="en-US" altLang="en-US" b="0" i="0" u="none" strike="noStrike" cap="none" normalizeH="0" baseline="0" dirty="0" err="1">
                <a:ln>
                  <a:noFill/>
                </a:ln>
                <a:solidFill>
                  <a:srgbClr val="BCBEC4"/>
                </a:solidFill>
                <a:effectLst/>
                <a:latin typeface="JetBrains Mono"/>
              </a:rPr>
              <a:t>gate_count</a:t>
            </a:r>
            <a:r>
              <a:rPr kumimoji="0" lang="en-US" altLang="en-US" b="0" i="0" u="none" strike="noStrike" cap="none" normalizeH="0" baseline="0" dirty="0">
                <a:ln>
                  <a:noFill/>
                </a:ln>
                <a:solidFill>
                  <a:srgbClr val="BCBEC4"/>
                </a:solidFill>
                <a:effectLst/>
                <a:latin typeface="JetBrains Mono"/>
              </a:rPr>
              <a:t>[</a:t>
            </a:r>
            <a:r>
              <a:rPr kumimoji="0" lang="en-US" altLang="en-US" b="0" i="0" u="none" strike="noStrike" cap="none" normalizeH="0" baseline="0" dirty="0">
                <a:ln>
                  <a:noFill/>
                </a:ln>
                <a:solidFill>
                  <a:srgbClr val="6AAB73"/>
                </a:solidFill>
                <a:effectLst/>
                <a:latin typeface="JetBrains Mono"/>
              </a:rPr>
              <a:t>'</a:t>
            </a:r>
            <a:r>
              <a:rPr kumimoji="0" lang="en-US" altLang="en-US" b="0" i="0" u="none" strike="noStrike" cap="none" normalizeH="0" baseline="0" dirty="0" err="1">
                <a:ln>
                  <a:noFill/>
                </a:ln>
                <a:solidFill>
                  <a:srgbClr val="6AAB73"/>
                </a:solidFill>
                <a:effectLst/>
                <a:latin typeface="JetBrains Mono"/>
              </a:rPr>
              <a:t>cz</a:t>
            </a:r>
            <a:r>
              <a:rPr kumimoji="0" lang="en-US" altLang="en-US" b="0" i="0" u="none" strike="noStrike" cap="none" normalizeH="0" baseline="0" dirty="0">
                <a:ln>
                  <a:noFill/>
                </a:ln>
                <a:solidFill>
                  <a:srgbClr val="6AAB73"/>
                </a:solidFill>
                <a:effectLst/>
                <a:latin typeface="JetBrains Mono"/>
              </a:rPr>
              <a:t>'</a:t>
            </a:r>
            <a:r>
              <a:rPr kumimoji="0" lang="en-US" altLang="en-US" b="0" i="0" u="none" strike="noStrike" cap="none" normalizeH="0" baseline="0" dirty="0">
                <a:ln>
                  <a:noFill/>
                </a:ln>
                <a:solidFill>
                  <a:srgbClr val="BCBEC4"/>
                </a:solidFill>
                <a:effectLst/>
                <a:latin typeface="JetBrains Mono"/>
              </a:rPr>
              <a:t>] * </a:t>
            </a:r>
            <a:r>
              <a:rPr kumimoji="0" lang="en-US" altLang="en-US" b="0" i="0" u="none" strike="noStrike" cap="none" normalizeH="0" baseline="0" dirty="0">
                <a:ln>
                  <a:noFill/>
                </a:ln>
                <a:solidFill>
                  <a:srgbClr val="2AACB8"/>
                </a:solidFill>
                <a:effectLst/>
                <a:latin typeface="JetBrains Mono"/>
              </a:rPr>
              <a:t>10</a:t>
            </a:r>
            <a:br>
              <a:rPr kumimoji="0" lang="en-US" altLang="en-US" b="0" i="0" u="none" strike="noStrike" cap="none" normalizeH="0" baseline="0" dirty="0">
                <a:ln>
                  <a:noFill/>
                </a:ln>
                <a:solidFill>
                  <a:srgbClr val="2AACB8"/>
                </a:solidFill>
                <a:effectLst/>
                <a:latin typeface="JetBrains Mono"/>
              </a:rPr>
            </a:br>
            <a:r>
              <a:rPr kumimoji="0" lang="en-US" altLang="en-US" b="0" i="0" u="none" strike="noStrike" cap="none" normalizeH="0" baseline="0" dirty="0">
                <a:ln>
                  <a:noFill/>
                </a:ln>
                <a:solidFill>
                  <a:srgbClr val="2AACB8"/>
                </a:solidFill>
                <a:effectLst/>
                <a:latin typeface="JetBrains Mono"/>
              </a:rPr>
              <a:t>    </a:t>
            </a:r>
            <a:r>
              <a:rPr kumimoji="0" lang="en-US" altLang="en-US" b="0" i="0" u="none" strike="noStrike" cap="none" normalizeH="0" baseline="0" dirty="0">
                <a:ln>
                  <a:noFill/>
                </a:ln>
                <a:solidFill>
                  <a:srgbClr val="BCBEC4"/>
                </a:solidFill>
                <a:effectLst/>
                <a:latin typeface="JetBrains Mono"/>
              </a:rPr>
              <a:t>score += </a:t>
            </a:r>
            <a:r>
              <a:rPr kumimoji="0" lang="en-US" altLang="en-US" b="0" i="0" u="none" strike="noStrike" cap="none" normalizeH="0" baseline="0" dirty="0" err="1">
                <a:ln>
                  <a:noFill/>
                </a:ln>
                <a:solidFill>
                  <a:srgbClr val="BCBEC4"/>
                </a:solidFill>
                <a:effectLst/>
                <a:latin typeface="JetBrains Mono"/>
              </a:rPr>
              <a:t>gate_count</a:t>
            </a:r>
            <a:r>
              <a:rPr kumimoji="0" lang="en-US" altLang="en-US" b="0" i="0" u="none" strike="noStrike" cap="none" normalizeH="0" baseline="0" dirty="0">
                <a:ln>
                  <a:noFill/>
                </a:ln>
                <a:solidFill>
                  <a:srgbClr val="BCBEC4"/>
                </a:solidFill>
                <a:effectLst/>
                <a:latin typeface="JetBrains Mono"/>
              </a:rPr>
              <a:t>[</a:t>
            </a:r>
            <a:r>
              <a:rPr kumimoji="0" lang="en-US" altLang="en-US" b="0" i="0" u="none" strike="noStrike" cap="none" normalizeH="0" baseline="0" dirty="0">
                <a:ln>
                  <a:noFill/>
                </a:ln>
                <a:solidFill>
                  <a:srgbClr val="6AAB73"/>
                </a:solidFill>
                <a:effectLst/>
                <a:latin typeface="JetBrains Mono"/>
              </a:rPr>
              <a:t>'</a:t>
            </a:r>
            <a:r>
              <a:rPr kumimoji="0" lang="en-US" altLang="en-US" b="0" i="0" u="none" strike="noStrike" cap="none" normalizeH="0" baseline="0" dirty="0" err="1">
                <a:ln>
                  <a:noFill/>
                </a:ln>
                <a:solidFill>
                  <a:srgbClr val="6AAB73"/>
                </a:solidFill>
                <a:effectLst/>
                <a:latin typeface="JetBrains Mono"/>
              </a:rPr>
              <a:t>sx</a:t>
            </a:r>
            <a:r>
              <a:rPr kumimoji="0" lang="en-US" altLang="en-US" b="0" i="0" u="none" strike="noStrike" cap="none" normalizeH="0" baseline="0" dirty="0">
                <a:ln>
                  <a:noFill/>
                </a:ln>
                <a:solidFill>
                  <a:srgbClr val="6AAB73"/>
                </a:solidFill>
                <a:effectLst/>
                <a:latin typeface="JetBrains Mono"/>
              </a:rPr>
              <a:t>'</a:t>
            </a:r>
            <a:r>
              <a:rPr kumimoji="0" lang="en-US" altLang="en-US" b="0" i="0" u="none" strike="noStrike" cap="none" normalizeH="0" baseline="0" dirty="0">
                <a:ln>
                  <a:noFill/>
                </a:ln>
                <a:solidFill>
                  <a:srgbClr val="BCBEC4"/>
                </a:solidFill>
                <a:effectLst/>
                <a:latin typeface="JetBrains Mono"/>
              </a:rPr>
              <a:t>] * </a:t>
            </a:r>
            <a:r>
              <a:rPr kumimoji="0" lang="en-US" altLang="en-US" b="0" i="0" u="none" strike="noStrike" cap="none" normalizeH="0" baseline="0" dirty="0">
                <a:ln>
                  <a:noFill/>
                </a:ln>
                <a:solidFill>
                  <a:srgbClr val="2AACB8"/>
                </a:solidFill>
                <a:effectLst/>
                <a:latin typeface="JetBrains Mono"/>
              </a:rPr>
              <a:t>1</a:t>
            </a:r>
            <a:br>
              <a:rPr kumimoji="0" lang="en-US" altLang="en-US" b="0" i="0" u="none" strike="noStrike" cap="none" normalizeH="0" baseline="0" dirty="0">
                <a:ln>
                  <a:noFill/>
                </a:ln>
                <a:solidFill>
                  <a:srgbClr val="2AACB8"/>
                </a:solidFill>
                <a:effectLst/>
                <a:latin typeface="JetBrains Mono"/>
              </a:rPr>
            </a:br>
            <a:r>
              <a:rPr kumimoji="0" lang="en-US" altLang="en-US" b="0" i="0" u="none" strike="noStrike" cap="none" normalizeH="0" baseline="0" dirty="0">
                <a:ln>
                  <a:noFill/>
                </a:ln>
                <a:solidFill>
                  <a:srgbClr val="2AACB8"/>
                </a:solidFill>
                <a:effectLst/>
                <a:latin typeface="JetBrains Mono"/>
              </a:rPr>
              <a:t>    </a:t>
            </a:r>
            <a:r>
              <a:rPr kumimoji="0" lang="en-US" altLang="en-US" b="0" i="0" u="none" strike="noStrike" cap="none" normalizeH="0" baseline="0" dirty="0">
                <a:ln>
                  <a:noFill/>
                </a:ln>
                <a:solidFill>
                  <a:srgbClr val="BCBEC4"/>
                </a:solidFill>
                <a:effectLst/>
                <a:latin typeface="JetBrains Mono"/>
              </a:rPr>
              <a:t>score += </a:t>
            </a:r>
            <a:r>
              <a:rPr kumimoji="0" lang="en-US" altLang="en-US" b="0" i="0" u="none" strike="noStrike" cap="none" normalizeH="0" baseline="0" dirty="0" err="1">
                <a:ln>
                  <a:noFill/>
                </a:ln>
                <a:solidFill>
                  <a:srgbClr val="BCBEC4"/>
                </a:solidFill>
                <a:effectLst/>
                <a:latin typeface="JetBrains Mono"/>
              </a:rPr>
              <a:t>gate_count</a:t>
            </a:r>
            <a:r>
              <a:rPr kumimoji="0" lang="en-US" altLang="en-US" b="0" i="0" u="none" strike="noStrike" cap="none" normalizeH="0" baseline="0" dirty="0">
                <a:ln>
                  <a:noFill/>
                </a:ln>
                <a:solidFill>
                  <a:srgbClr val="BCBEC4"/>
                </a:solidFill>
                <a:effectLst/>
                <a:latin typeface="JetBrains Mono"/>
              </a:rPr>
              <a:t>[</a:t>
            </a:r>
            <a:r>
              <a:rPr kumimoji="0" lang="en-US" altLang="en-US" b="0" i="0" u="none" strike="noStrike" cap="none" normalizeH="0" baseline="0" dirty="0">
                <a:ln>
                  <a:noFill/>
                </a:ln>
                <a:solidFill>
                  <a:srgbClr val="6AAB73"/>
                </a:solidFill>
                <a:effectLst/>
                <a:latin typeface="JetBrains Mono"/>
              </a:rPr>
              <a:t>'</a:t>
            </a:r>
            <a:r>
              <a:rPr kumimoji="0" lang="en-US" altLang="en-US" b="0" i="0" u="none" strike="noStrike" cap="none" normalizeH="0" baseline="0" dirty="0" err="1">
                <a:ln>
                  <a:noFill/>
                </a:ln>
                <a:solidFill>
                  <a:srgbClr val="6AAB73"/>
                </a:solidFill>
                <a:effectLst/>
                <a:latin typeface="JetBrains Mono"/>
              </a:rPr>
              <a:t>rz</a:t>
            </a:r>
            <a:r>
              <a:rPr kumimoji="0" lang="en-US" altLang="en-US" b="0" i="0" u="none" strike="noStrike" cap="none" normalizeH="0" baseline="0" dirty="0">
                <a:ln>
                  <a:noFill/>
                </a:ln>
                <a:solidFill>
                  <a:srgbClr val="6AAB73"/>
                </a:solidFill>
                <a:effectLst/>
                <a:latin typeface="JetBrains Mono"/>
              </a:rPr>
              <a:t>'</a:t>
            </a:r>
            <a:r>
              <a:rPr kumimoji="0" lang="en-US" altLang="en-US" b="0" i="0" u="none" strike="noStrike" cap="none" normalizeH="0" baseline="0" dirty="0">
                <a:ln>
                  <a:noFill/>
                </a:ln>
                <a:solidFill>
                  <a:srgbClr val="BCBEC4"/>
                </a:solidFill>
                <a:effectLst/>
                <a:latin typeface="JetBrains Mono"/>
              </a:rPr>
              <a:t>] * </a:t>
            </a:r>
            <a:r>
              <a:rPr kumimoji="0" lang="en-US" altLang="en-US" b="0" i="0" u="none" strike="noStrike" cap="none" normalizeH="0" baseline="0" dirty="0">
                <a:ln>
                  <a:noFill/>
                </a:ln>
                <a:solidFill>
                  <a:srgbClr val="2AACB8"/>
                </a:solidFill>
                <a:effectLst/>
                <a:latin typeface="JetBrains Mono"/>
              </a:rPr>
              <a:t>1</a:t>
            </a:r>
            <a:br>
              <a:rPr kumimoji="0" lang="en-US" altLang="en-US" b="0" i="0" u="none" strike="noStrike" cap="none" normalizeH="0" baseline="0" dirty="0">
                <a:ln>
                  <a:noFill/>
                </a:ln>
                <a:solidFill>
                  <a:srgbClr val="2AACB8"/>
                </a:solidFill>
                <a:effectLst/>
                <a:latin typeface="JetBrains Mono"/>
              </a:rPr>
            </a:br>
            <a:r>
              <a:rPr kumimoji="0" lang="en-US" altLang="en-US" b="0" i="0" u="none" strike="noStrike" cap="none" normalizeH="0" baseline="0" dirty="0">
                <a:ln>
                  <a:noFill/>
                </a:ln>
                <a:solidFill>
                  <a:srgbClr val="2AACB8"/>
                </a:solidFill>
                <a:effectLst/>
                <a:latin typeface="JetBrains Mono"/>
              </a:rPr>
              <a:t>    </a:t>
            </a:r>
            <a:r>
              <a:rPr kumimoji="0" lang="en-US" altLang="en-US" b="0" i="0" u="none" strike="noStrike" cap="none" normalizeH="0" baseline="0" dirty="0">
                <a:ln>
                  <a:noFill/>
                </a:ln>
                <a:solidFill>
                  <a:srgbClr val="CF8E6D"/>
                </a:solidFill>
                <a:effectLst/>
                <a:latin typeface="JetBrains Mono"/>
              </a:rPr>
              <a:t>return </a:t>
            </a:r>
            <a:r>
              <a:rPr kumimoji="0" lang="en-US" altLang="en-US" b="0" i="0" u="none" strike="noStrike" cap="none" normalizeH="0" baseline="0" dirty="0">
                <a:ln>
                  <a:noFill/>
                </a:ln>
                <a:solidFill>
                  <a:srgbClr val="BCBEC4"/>
                </a:solidFill>
                <a:effectLst/>
                <a:latin typeface="JetBrains Mono"/>
              </a:rPr>
              <a:t>score</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50806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76072" y="843352"/>
            <a:ext cx="17141825" cy="1676106"/>
          </a:xfrm>
        </p:spPr>
        <p:txBody>
          <a:bodyPr/>
          <a:lstStyle/>
          <a:p>
            <a:r>
              <a:rPr lang="en-US" sz="8800" dirty="0">
                <a:solidFill>
                  <a:schemeClr val="tx1"/>
                </a:solidFill>
                <a:latin typeface="+mj-lt"/>
              </a:rPr>
              <a:t>Utility function</a:t>
            </a:r>
            <a:endParaRPr lang="en-IN" sz="8800" dirty="0">
              <a:solidFill>
                <a:schemeClr val="tx1"/>
              </a:solidFill>
              <a:effectLst/>
              <a:latin typeface="+mj-lt"/>
            </a:endParaRP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16</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640660" y="2254358"/>
            <a:ext cx="16923286" cy="100473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8400">
              <a:spcBef>
                <a:spcPts val="2900"/>
              </a:spcBef>
              <a:buSzPct val="100000"/>
            </a:pPr>
            <a:r>
              <a:rPr lang="en-US" dirty="0">
                <a:latin typeface="Consolas" panose="020B0609020204030204" pitchFamily="49" charset="0"/>
              </a:rPr>
              <a:t>let's finish setting up everything we need to properly test our circuit on a fake backend.</a:t>
            </a:r>
          </a:p>
          <a:p>
            <a:pPr defTabSz="2438400">
              <a:spcBef>
                <a:spcPts val="2900"/>
              </a:spcBef>
              <a:buSzPct val="100000"/>
            </a:pPr>
            <a:endParaRPr lang="en-US" dirty="0">
              <a:latin typeface="Consolas" panose="020B0609020204030204" pitchFamily="49" charset="0"/>
            </a:endParaRPr>
          </a:p>
          <a:p>
            <a:pPr defTabSz="2438400">
              <a:spcBef>
                <a:spcPts val="2900"/>
              </a:spcBef>
              <a:buSzPct val="100000"/>
            </a:pPr>
            <a:endParaRPr lang="en-US" dirty="0">
              <a:latin typeface="Consolas" panose="020B0609020204030204" pitchFamily="49" charset="0"/>
            </a:endParaRPr>
          </a:p>
          <a:p>
            <a:pPr defTabSz="2438400">
              <a:spcBef>
                <a:spcPts val="2900"/>
              </a:spcBef>
              <a:buSzPct val="100000"/>
            </a:pPr>
            <a:endParaRPr lang="en-US" dirty="0">
              <a:latin typeface="Consolas" panose="020B0609020204030204" pitchFamily="49" charset="0"/>
            </a:endParaRPr>
          </a:p>
          <a:p>
            <a:pPr defTabSz="2438400">
              <a:spcBef>
                <a:spcPts val="2900"/>
              </a:spcBef>
              <a:buSzPct val="100000"/>
            </a:pPr>
            <a:endParaRPr lang="en-US" dirty="0">
              <a:latin typeface="Consolas" panose="020B0609020204030204" pitchFamily="49" charset="0"/>
            </a:endParaRPr>
          </a:p>
          <a:p>
            <a:pPr defTabSz="2438400">
              <a:spcBef>
                <a:spcPts val="2900"/>
              </a:spcBef>
              <a:buSzPct val="100000"/>
            </a:pPr>
            <a:endParaRPr lang="en-US" dirty="0">
              <a:latin typeface="Consolas" panose="020B0609020204030204" pitchFamily="49" charset="0"/>
            </a:endParaRPr>
          </a:p>
          <a:p>
            <a:pPr defTabSz="2438400">
              <a:buSzPct val="100000"/>
            </a:pPr>
            <a:endParaRPr lang="en-US" dirty="0">
              <a:latin typeface="Consolas" panose="020B0609020204030204" pitchFamily="49" charset="0"/>
            </a:endParaRPr>
          </a:p>
          <a:p>
            <a:pPr defTabSz="2438400">
              <a:spcBef>
                <a:spcPts val="1200"/>
              </a:spcBef>
              <a:buSzPct val="100000"/>
            </a:pPr>
            <a:endParaRPr lang="en-US" dirty="0">
              <a:latin typeface="Consolas" panose="020B0609020204030204" pitchFamily="49" charset="0"/>
            </a:endParaRPr>
          </a:p>
          <a:p>
            <a:pPr defTabSz="2438400">
              <a:spcBef>
                <a:spcPts val="1200"/>
              </a:spcBef>
              <a:buSzPct val="100000"/>
            </a:pPr>
            <a:r>
              <a:rPr lang="en-US" dirty="0">
                <a:latin typeface="Consolas" panose="020B0609020204030204" pitchFamily="49" charset="0"/>
              </a:rPr>
              <a:t>To test the performance of each optimization level, call `</a:t>
            </a:r>
            <a:r>
              <a:rPr lang="en-US" dirty="0" err="1">
                <a:latin typeface="Consolas" panose="020B0609020204030204" pitchFamily="49" charset="0"/>
              </a:rPr>
              <a:t>FakeTorino</a:t>
            </a:r>
            <a:r>
              <a:rPr lang="en-US" dirty="0">
                <a:latin typeface="Consolas" panose="020B0609020204030204" pitchFamily="49" charset="0"/>
              </a:rPr>
              <a:t>` and save it as `backend`.</a:t>
            </a:r>
            <a:endParaRPr lang="en-IN" dirty="0">
              <a:latin typeface="Consolas" panose="020B0609020204030204" pitchFamily="49" charset="0"/>
            </a:endParaRPr>
          </a:p>
          <a:p>
            <a:endParaRPr lang="en-IN" b="1" dirty="0">
              <a:solidFill>
                <a:srgbClr val="FF7EB6"/>
              </a:solidFill>
              <a:effectLst/>
              <a:latin typeface="Consolas" panose="020B0609020204030204" pitchFamily="49" charset="0"/>
            </a:endParaRPr>
          </a:p>
          <a:p>
            <a:pPr defTabSz="2438400">
              <a:spcBef>
                <a:spcPts val="2900"/>
              </a:spcBef>
              <a:buSzPct val="100000"/>
            </a:pPr>
            <a:endParaRPr lang="en-IN" b="1" dirty="0">
              <a:solidFill>
                <a:srgbClr val="FF7EB6"/>
              </a:solidFill>
              <a:effectLst/>
              <a:latin typeface="Consolas" panose="020B0609020204030204" pitchFamily="49" charset="0"/>
            </a:endParaRPr>
          </a:p>
          <a:p>
            <a:pPr defTabSz="2438400">
              <a:spcBef>
                <a:spcPts val="2900"/>
              </a:spcBef>
              <a:buSzPct val="100000"/>
            </a:pPr>
            <a:endParaRPr lang="en-US" b="1" dirty="0">
              <a:solidFill>
                <a:srgbClr val="FF7EB6"/>
              </a:solidFill>
              <a:effectLst/>
              <a:latin typeface="Consolas" panose="020B0609020204030204" pitchFamily="49" charset="0"/>
            </a:endParaRPr>
          </a:p>
          <a:p>
            <a:pPr defTabSz="2438400">
              <a:buSzPct val="100000"/>
            </a:pPr>
            <a:endParaRPr lang="en-IN" b="1" dirty="0">
              <a:solidFill>
                <a:srgbClr val="FF7EB6"/>
              </a:solidFill>
              <a:effectLst/>
              <a:latin typeface="Consolas" panose="020B0609020204030204" pitchFamily="49" charset="0"/>
            </a:endParaRPr>
          </a:p>
          <a:p>
            <a:pPr defTabSz="2438400">
              <a:buSzPct val="100000"/>
            </a:pPr>
            <a:endParaRPr lang="en-IN" b="1" dirty="0">
              <a:solidFill>
                <a:srgbClr val="FF7EB6"/>
              </a:solidFill>
              <a:effectLst/>
              <a:latin typeface="Consolas" panose="020B0609020204030204" pitchFamily="49" charset="0"/>
            </a:endParaRPr>
          </a:p>
          <a:p>
            <a:pPr algn="l" defTabSz="2438400">
              <a:spcBef>
                <a:spcPts val="2900"/>
              </a:spcBef>
              <a:buSzPct val="100000"/>
            </a:pPr>
            <a:endParaRPr lang="en-IN" kern="0" dirty="0">
              <a:solidFill>
                <a:srgbClr val="000000"/>
              </a:solidFill>
              <a:ea typeface="+mj-ea"/>
              <a:cs typeface="+mj-cs"/>
              <a:sym typeface="IBM Plex Sans Light"/>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
        <p:nvSpPr>
          <p:cNvPr id="5" name="Rectangle 1">
            <a:extLst>
              <a:ext uri="{FF2B5EF4-FFF2-40B4-BE49-F238E27FC236}">
                <a16:creationId xmlns:a16="http://schemas.microsoft.com/office/drawing/2014/main" id="{D81CBF5F-6D73-F249-52ED-7B958414A3FD}"/>
              </a:ext>
            </a:extLst>
          </p:cNvPr>
          <p:cNvSpPr>
            <a:spLocks noChangeArrowheads="1"/>
          </p:cNvSpPr>
          <p:nvPr/>
        </p:nvSpPr>
        <p:spPr bwMode="auto">
          <a:xfrm>
            <a:off x="640660" y="3397604"/>
            <a:ext cx="16542659" cy="563231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7A7E85"/>
                </a:solidFill>
                <a:effectLst/>
                <a:latin typeface="JetBrains Mono"/>
              </a:rPr>
              <a:t>### Create a random circuit</a:t>
            </a:r>
            <a:br>
              <a:rPr kumimoji="0" lang="en-US" altLang="en-US" sz="3000" b="0" i="0" u="none" strike="noStrike" cap="none" normalizeH="0" baseline="0" dirty="0">
                <a:ln>
                  <a:noFill/>
                </a:ln>
                <a:solidFill>
                  <a:srgbClr val="7A7E85"/>
                </a:solidFill>
                <a:effectLst/>
                <a:latin typeface="JetBrains Mono"/>
              </a:rPr>
            </a:br>
            <a:br>
              <a:rPr kumimoji="0" lang="en-US" altLang="en-US" sz="3000" b="0" i="0" u="none" strike="noStrike" cap="none" normalizeH="0" baseline="0" dirty="0">
                <a:ln>
                  <a:noFill/>
                </a:ln>
                <a:solidFill>
                  <a:srgbClr val="7A7E85"/>
                </a:solidFill>
                <a:effectLst/>
                <a:latin typeface="JetBrains Mono"/>
              </a:rPr>
            </a:br>
            <a:r>
              <a:rPr kumimoji="0" lang="en-US" altLang="en-US" sz="3000" b="0" i="0" u="none" strike="noStrike" cap="none" normalizeH="0" baseline="0" dirty="0">
                <a:ln>
                  <a:noFill/>
                </a:ln>
                <a:solidFill>
                  <a:srgbClr val="7A7E85"/>
                </a:solidFill>
                <a:effectLst/>
                <a:latin typeface="JetBrains Mono"/>
              </a:rPr>
              <a:t>## DO NOT CHANGE THE SEED NUMBER</a:t>
            </a:r>
            <a:br>
              <a:rPr kumimoji="0" lang="en-US" altLang="en-US" sz="3000" b="0" i="0" u="none" strike="noStrike" cap="none" normalizeH="0" baseline="0" dirty="0">
                <a:ln>
                  <a:noFill/>
                </a:ln>
                <a:solidFill>
                  <a:srgbClr val="7A7E85"/>
                </a:solidFill>
                <a:effectLst/>
                <a:latin typeface="JetBrains Mono"/>
              </a:rPr>
            </a:br>
            <a:r>
              <a:rPr kumimoji="0" lang="en-US" altLang="en-US" sz="3000" b="0" i="0" u="none" strike="noStrike" cap="none" normalizeH="0" baseline="0" dirty="0">
                <a:ln>
                  <a:noFill/>
                </a:ln>
                <a:solidFill>
                  <a:srgbClr val="BCBEC4"/>
                </a:solidFill>
                <a:effectLst/>
                <a:latin typeface="JetBrains Mono"/>
              </a:rPr>
              <a:t>seed = </a:t>
            </a:r>
            <a:r>
              <a:rPr kumimoji="0" lang="en-US" altLang="en-US" sz="3000" b="0" i="0" u="none" strike="noStrike" cap="none" normalizeH="0" baseline="0" dirty="0">
                <a:ln>
                  <a:noFill/>
                </a:ln>
                <a:solidFill>
                  <a:srgbClr val="2AACB8"/>
                </a:solidFill>
                <a:effectLst/>
                <a:latin typeface="JetBrains Mono"/>
              </a:rPr>
              <a:t>10000</a:t>
            </a:r>
            <a:br>
              <a:rPr kumimoji="0" lang="en-US" altLang="en-US" sz="3000" b="0" i="0" u="none" strike="noStrike" cap="none" normalizeH="0" baseline="0" dirty="0">
                <a:ln>
                  <a:noFill/>
                </a:ln>
                <a:solidFill>
                  <a:srgbClr val="2AACB8"/>
                </a:solidFill>
                <a:effectLst/>
                <a:latin typeface="JetBrains Mono"/>
              </a:rPr>
            </a:br>
            <a:br>
              <a:rPr kumimoji="0" lang="en-US" altLang="en-US" sz="3000" b="0" i="0" u="none" strike="noStrike" cap="none" normalizeH="0" baseline="0" dirty="0">
                <a:ln>
                  <a:noFill/>
                </a:ln>
                <a:solidFill>
                  <a:srgbClr val="2AACB8"/>
                </a:solidFill>
                <a:effectLst/>
                <a:latin typeface="JetBrains Mono"/>
              </a:rPr>
            </a:br>
            <a:r>
              <a:rPr kumimoji="0" lang="en-US" altLang="en-US" sz="3000" b="0" i="0" u="none" strike="noStrike" cap="none" normalizeH="0" baseline="0" dirty="0">
                <a:ln>
                  <a:noFill/>
                </a:ln>
                <a:solidFill>
                  <a:srgbClr val="7A7E85"/>
                </a:solidFill>
                <a:effectLst/>
                <a:latin typeface="JetBrains Mono"/>
              </a:rPr>
              <a:t>## Create circuit</a:t>
            </a:r>
            <a:br>
              <a:rPr kumimoji="0" lang="en-US" altLang="en-US" sz="3000" b="0" i="0" u="none" strike="noStrike" cap="none" normalizeH="0" baseline="0" dirty="0">
                <a:ln>
                  <a:noFill/>
                </a:ln>
                <a:solidFill>
                  <a:srgbClr val="7A7E85"/>
                </a:solidFill>
                <a:effectLst/>
                <a:latin typeface="JetBrains Mono"/>
              </a:rPr>
            </a:br>
            <a:br>
              <a:rPr kumimoji="0" lang="en-US" altLang="en-US" sz="3000" b="0" i="0" u="none" strike="noStrike" cap="none" normalizeH="0" baseline="0" dirty="0">
                <a:ln>
                  <a:noFill/>
                </a:ln>
                <a:solidFill>
                  <a:srgbClr val="7A7E85"/>
                </a:solidFill>
                <a:effectLst/>
                <a:latin typeface="JetBrains Mono"/>
              </a:rPr>
            </a:br>
            <a:r>
              <a:rPr kumimoji="0" lang="en-US" altLang="en-US" sz="3000" b="0" i="0" u="none" strike="noStrike" cap="none" normalizeH="0" baseline="0" dirty="0" err="1">
                <a:ln>
                  <a:noFill/>
                </a:ln>
                <a:solidFill>
                  <a:srgbClr val="BCBEC4"/>
                </a:solidFill>
                <a:effectLst/>
                <a:latin typeface="JetBrains Mono"/>
              </a:rPr>
              <a:t>num_qubits</a:t>
            </a:r>
            <a:r>
              <a:rPr kumimoji="0" lang="en-US" altLang="en-US" sz="3000" b="0" i="0" u="none" strike="noStrike" cap="none" normalizeH="0" baseline="0" dirty="0">
                <a:ln>
                  <a:noFill/>
                </a:ln>
                <a:solidFill>
                  <a:srgbClr val="BCBEC4"/>
                </a:solidFill>
                <a:effectLst/>
                <a:latin typeface="JetBrains Mono"/>
              </a:rPr>
              <a:t> = </a:t>
            </a:r>
            <a:r>
              <a:rPr kumimoji="0" lang="en-US" altLang="en-US" sz="3000" b="0" i="0" u="none" strike="noStrike" cap="none" normalizeH="0" baseline="0" dirty="0">
                <a:ln>
                  <a:noFill/>
                </a:ln>
                <a:solidFill>
                  <a:srgbClr val="2AACB8"/>
                </a:solidFill>
                <a:effectLst/>
                <a:latin typeface="JetBrains Mono"/>
              </a:rPr>
              <a:t>6</a:t>
            </a:r>
            <a:br>
              <a:rPr kumimoji="0" lang="en-US" altLang="en-US" sz="3000" b="0" i="0" u="none" strike="noStrike" cap="none" normalizeH="0" baseline="0" dirty="0">
                <a:ln>
                  <a:noFill/>
                </a:ln>
                <a:solidFill>
                  <a:srgbClr val="2AACB8"/>
                </a:solidFill>
                <a:effectLst/>
                <a:latin typeface="JetBrains Mono"/>
              </a:rPr>
            </a:br>
            <a:r>
              <a:rPr kumimoji="0" lang="en-US" altLang="en-US" sz="3000" b="0" i="0" u="none" strike="noStrike" cap="none" normalizeH="0" baseline="0" dirty="0">
                <a:ln>
                  <a:noFill/>
                </a:ln>
                <a:solidFill>
                  <a:srgbClr val="BCBEC4"/>
                </a:solidFill>
                <a:effectLst/>
                <a:latin typeface="JetBrains Mono"/>
              </a:rPr>
              <a:t>depth = </a:t>
            </a:r>
            <a:r>
              <a:rPr kumimoji="0" lang="en-US" altLang="en-US" sz="3000" b="0" i="0" u="none" strike="noStrike" cap="none" normalizeH="0" baseline="0" dirty="0">
                <a:ln>
                  <a:noFill/>
                </a:ln>
                <a:solidFill>
                  <a:srgbClr val="2AACB8"/>
                </a:solidFill>
                <a:effectLst/>
                <a:latin typeface="JetBrains Mono"/>
              </a:rPr>
              <a:t>4</a:t>
            </a:r>
            <a:br>
              <a:rPr kumimoji="0" lang="en-US" altLang="en-US" sz="3000" b="0" i="0" u="none" strike="noStrike" cap="none" normalizeH="0" baseline="0" dirty="0">
                <a:ln>
                  <a:noFill/>
                </a:ln>
                <a:solidFill>
                  <a:srgbClr val="2AACB8"/>
                </a:solidFill>
                <a:effectLst/>
                <a:latin typeface="JetBrains Mono"/>
              </a:rPr>
            </a:br>
            <a:r>
              <a:rPr kumimoji="0" lang="en-US" altLang="en-US" sz="3000" b="0" i="0" u="none" strike="noStrike" cap="none" normalizeH="0" baseline="0" dirty="0">
                <a:ln>
                  <a:noFill/>
                </a:ln>
                <a:solidFill>
                  <a:srgbClr val="BCBEC4"/>
                </a:solidFill>
                <a:effectLst/>
                <a:latin typeface="JetBrains Mono"/>
              </a:rPr>
              <a:t>qc = </a:t>
            </a:r>
            <a:r>
              <a:rPr kumimoji="0" lang="en-US" altLang="en-US" sz="3000" b="0" i="0" u="none" strike="noStrike" cap="none" normalizeH="0" baseline="0" dirty="0" err="1">
                <a:ln>
                  <a:noFill/>
                </a:ln>
                <a:solidFill>
                  <a:srgbClr val="BCBEC4"/>
                </a:solidFill>
                <a:effectLst/>
                <a:latin typeface="JetBrains Mono"/>
              </a:rPr>
              <a:t>random_circuit</a:t>
            </a:r>
            <a:r>
              <a:rPr kumimoji="0" lang="en-US" altLang="en-US" sz="3000" b="0" i="0" u="none" strike="noStrike" cap="none" normalizeH="0" baseline="0" dirty="0">
                <a:ln>
                  <a:noFill/>
                </a:ln>
                <a:solidFill>
                  <a:srgbClr val="BCBEC4"/>
                </a:solidFill>
                <a:effectLst/>
                <a:latin typeface="JetBrains Mono"/>
              </a:rPr>
              <a:t>(</a:t>
            </a:r>
            <a:r>
              <a:rPr kumimoji="0" lang="en-US" altLang="en-US" sz="3000" b="0" i="0" u="none" strike="noStrike" cap="none" normalizeH="0" baseline="0" dirty="0" err="1">
                <a:ln>
                  <a:noFill/>
                </a:ln>
                <a:solidFill>
                  <a:srgbClr val="BCBEC4"/>
                </a:solidFill>
                <a:effectLst/>
                <a:latin typeface="JetBrains Mono"/>
              </a:rPr>
              <a:t>num_qubits,depth,</a:t>
            </a:r>
            <a:r>
              <a:rPr kumimoji="0" lang="en-US" altLang="en-US" sz="3000" b="0" i="0" u="none" strike="noStrike" cap="none" normalizeH="0" baseline="0" dirty="0" err="1">
                <a:ln>
                  <a:noFill/>
                </a:ln>
                <a:solidFill>
                  <a:srgbClr val="AA4926"/>
                </a:solidFill>
                <a:effectLst/>
                <a:latin typeface="JetBrains Mono"/>
              </a:rPr>
              <a:t>measure</a:t>
            </a:r>
            <a:r>
              <a:rPr kumimoji="0" lang="en-US" altLang="en-US" sz="3000" b="0" i="0" u="none" strike="noStrike" cap="none" normalizeH="0" baseline="0" dirty="0">
                <a:ln>
                  <a:noFill/>
                </a:ln>
                <a:solidFill>
                  <a:srgbClr val="BCBEC4"/>
                </a:solidFill>
                <a:effectLst/>
                <a:latin typeface="JetBrains Mono"/>
              </a:rPr>
              <a:t>=</a:t>
            </a:r>
            <a:r>
              <a:rPr kumimoji="0" lang="en-US" altLang="en-US" sz="3000" b="0" i="0" u="none" strike="noStrike" cap="none" normalizeH="0" baseline="0" dirty="0">
                <a:ln>
                  <a:noFill/>
                </a:ln>
                <a:solidFill>
                  <a:srgbClr val="CF8E6D"/>
                </a:solidFill>
                <a:effectLst/>
                <a:latin typeface="JetBrains Mono"/>
              </a:rPr>
              <a:t>False</a:t>
            </a:r>
            <a:r>
              <a:rPr kumimoji="0" lang="en-US" altLang="en-US" sz="3000" b="0" i="0" u="none" strike="noStrike" cap="none" normalizeH="0" baseline="0" dirty="0">
                <a:ln>
                  <a:noFill/>
                </a:ln>
                <a:solidFill>
                  <a:srgbClr val="BCBEC4"/>
                </a:solidFill>
                <a:effectLst/>
                <a:latin typeface="JetBrains Mono"/>
              </a:rPr>
              <a:t>, </a:t>
            </a:r>
            <a:r>
              <a:rPr kumimoji="0" lang="en-US" altLang="en-US" sz="3000" b="0" i="0" u="none" strike="noStrike" cap="none" normalizeH="0" baseline="0" dirty="0">
                <a:ln>
                  <a:noFill/>
                </a:ln>
                <a:solidFill>
                  <a:srgbClr val="AA4926"/>
                </a:solidFill>
                <a:effectLst/>
                <a:latin typeface="JetBrains Mono"/>
              </a:rPr>
              <a:t>seed</a:t>
            </a:r>
            <a:r>
              <a:rPr kumimoji="0" lang="en-US" altLang="en-US" sz="3000" b="0" i="0" u="none" strike="noStrike" cap="none" normalizeH="0" baseline="0" dirty="0">
                <a:ln>
                  <a:noFill/>
                </a:ln>
                <a:solidFill>
                  <a:srgbClr val="BCBEC4"/>
                </a:solidFill>
                <a:effectLst/>
                <a:latin typeface="JetBrains Mono"/>
              </a:rPr>
              <a:t>=seed)</a:t>
            </a:r>
            <a:br>
              <a:rPr kumimoji="0" lang="en-US" altLang="en-US" sz="3000" b="0" i="0" u="none" strike="noStrike" cap="none" normalizeH="0" baseline="0" dirty="0">
                <a:ln>
                  <a:noFill/>
                </a:ln>
                <a:solidFill>
                  <a:srgbClr val="BCBEC4"/>
                </a:solidFill>
                <a:effectLst/>
                <a:latin typeface="JetBrains Mono"/>
              </a:rPr>
            </a:br>
            <a:br>
              <a:rPr kumimoji="0" lang="en-US" altLang="en-US" sz="3000" b="0" i="0" u="none" strike="noStrike" cap="none" normalizeH="0" baseline="0" dirty="0">
                <a:ln>
                  <a:noFill/>
                </a:ln>
                <a:solidFill>
                  <a:srgbClr val="BCBEC4"/>
                </a:solidFill>
                <a:effectLst/>
                <a:latin typeface="JetBrains Mono"/>
              </a:rPr>
            </a:br>
            <a:r>
              <a:rPr kumimoji="0" lang="en-US" altLang="en-US" sz="3000" b="0" i="0" u="none" strike="noStrike" cap="none" normalizeH="0" baseline="0" dirty="0" err="1">
                <a:ln>
                  <a:noFill/>
                </a:ln>
                <a:solidFill>
                  <a:srgbClr val="BCBEC4"/>
                </a:solidFill>
                <a:effectLst/>
                <a:latin typeface="JetBrains Mono"/>
              </a:rPr>
              <a:t>qc.draw</a:t>
            </a:r>
            <a:r>
              <a:rPr kumimoji="0" lang="en-US" altLang="en-US" sz="3000" b="0" i="0" u="none" strike="noStrike" cap="none" normalizeH="0" baseline="0" dirty="0">
                <a:ln>
                  <a:noFill/>
                </a:ln>
                <a:solidFill>
                  <a:srgbClr val="BCBEC4"/>
                </a:solidFill>
                <a:effectLst/>
                <a:latin typeface="JetBrains Mono"/>
              </a:rPr>
              <a:t>(</a:t>
            </a:r>
            <a:r>
              <a:rPr kumimoji="0" lang="en-US" altLang="en-US" sz="3000" b="0" i="0" u="none" strike="noStrike" cap="none" normalizeH="0" baseline="0" dirty="0">
                <a:ln>
                  <a:noFill/>
                </a:ln>
                <a:solidFill>
                  <a:srgbClr val="6AAB73"/>
                </a:solidFill>
                <a:effectLst/>
                <a:latin typeface="JetBrains Mono"/>
              </a:rPr>
              <a:t>'</a:t>
            </a:r>
            <a:r>
              <a:rPr kumimoji="0" lang="en-US" altLang="en-US" sz="3000" b="0" i="0" u="none" strike="noStrike" cap="none" normalizeH="0" baseline="0" dirty="0" err="1">
                <a:ln>
                  <a:noFill/>
                </a:ln>
                <a:solidFill>
                  <a:srgbClr val="6AAB73"/>
                </a:solidFill>
                <a:effectLst/>
                <a:latin typeface="JetBrains Mono"/>
              </a:rPr>
              <a:t>mpl</a:t>
            </a:r>
            <a:r>
              <a:rPr kumimoji="0" lang="en-US" altLang="en-US" sz="3000" b="0" i="0" u="none" strike="noStrike" cap="none" normalizeH="0" baseline="0" dirty="0">
                <a:ln>
                  <a:noFill/>
                </a:ln>
                <a:solidFill>
                  <a:srgbClr val="6AAB73"/>
                </a:solidFill>
                <a:effectLst/>
                <a:latin typeface="JetBrains Mono"/>
              </a:rPr>
              <a:t>'</a:t>
            </a:r>
            <a:r>
              <a:rPr kumimoji="0" lang="en-US" altLang="en-US" sz="3000" b="0" i="0" u="none" strike="noStrike" cap="none" normalizeH="0" baseline="0" dirty="0">
                <a:ln>
                  <a:noFill/>
                </a:ln>
                <a:solidFill>
                  <a:srgbClr val="BCBEC4"/>
                </a:solidFill>
                <a:effectLst/>
                <a:latin typeface="JetBrains Mono"/>
              </a:rPr>
              <a:t>)</a:t>
            </a:r>
            <a:endParaRPr kumimoji="0" lang="en-US" altLang="en-US" sz="30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C6F305EE-725A-318E-FBB4-76F4D6F5E01D}"/>
              </a:ext>
            </a:extLst>
          </p:cNvPr>
          <p:cNvSpPr>
            <a:spLocks noChangeArrowheads="1"/>
          </p:cNvSpPr>
          <p:nvPr/>
        </p:nvSpPr>
        <p:spPr bwMode="auto">
          <a:xfrm>
            <a:off x="576072" y="10492146"/>
            <a:ext cx="16607247" cy="193899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a:ln>
                  <a:noFill/>
                </a:ln>
                <a:solidFill>
                  <a:srgbClr val="7A7E85"/>
                </a:solidFill>
                <a:effectLst/>
                <a:latin typeface="JetBrains Mono"/>
              </a:rPr>
              <a:t>#`FakeTorino` has the connectivity and noise features of </a:t>
            </a:r>
            <a:r>
              <a:rPr kumimoji="0" lang="en-US" altLang="en-US" sz="3000" b="0" i="0" u="none" strike="noStrike" cap="none" normalizeH="0" baseline="0" dirty="0" err="1">
                <a:ln>
                  <a:noFill/>
                </a:ln>
                <a:solidFill>
                  <a:srgbClr val="7A7E85"/>
                </a:solidFill>
                <a:effectLst/>
                <a:latin typeface="JetBrains Mono"/>
              </a:rPr>
              <a:t>ibm_torino</a:t>
            </a:r>
            <a:r>
              <a:rPr kumimoji="0" lang="en-US" altLang="en-US" sz="3000" b="0" i="0" u="none" strike="noStrike" cap="none" normalizeH="0" baseline="0" dirty="0">
                <a:ln>
                  <a:noFill/>
                </a:ln>
                <a:solidFill>
                  <a:srgbClr val="7A7E85"/>
                </a:solidFill>
                <a:effectLst/>
                <a:latin typeface="JetBrains Mono"/>
              </a:rPr>
              <a:t>,</a:t>
            </a:r>
            <a:r>
              <a:rPr lang="en-US" altLang="en-US" sz="3000" dirty="0">
                <a:solidFill>
                  <a:srgbClr val="7A7E85"/>
                </a:solidFill>
                <a:latin typeface="JetBrains Mono"/>
              </a:rPr>
              <a:t> </a:t>
            </a:r>
            <a:r>
              <a:rPr kumimoji="0" lang="en-US" altLang="en-US" sz="3000" b="0" i="0" u="none" strike="noStrike" cap="none" normalizeH="0" baseline="0" dirty="0">
                <a:ln>
                  <a:noFill/>
                </a:ln>
                <a:solidFill>
                  <a:srgbClr val="7A7E85"/>
                </a:solidFill>
                <a:effectLst/>
                <a:latin typeface="JetBrains Mono"/>
              </a:rPr>
              <a:t>which is the latest IBM Quantum backend with a Heron processor.</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000" b="0" i="0" u="none" strike="noStrike" cap="none" normalizeH="0" baseline="0" dirty="0">
                <a:ln>
                  <a:noFill/>
                </a:ln>
                <a:solidFill>
                  <a:srgbClr val="7A7E85"/>
                </a:solidFill>
                <a:effectLst/>
                <a:latin typeface="JetBrains Mono"/>
              </a:rPr>
            </a:br>
            <a:r>
              <a:rPr kumimoji="0" lang="en-US" altLang="en-US" sz="3000" b="0" i="0" u="none" strike="noStrike" cap="none" normalizeH="0" baseline="0" dirty="0">
                <a:ln>
                  <a:noFill/>
                </a:ln>
                <a:solidFill>
                  <a:srgbClr val="BCBEC4"/>
                </a:solidFill>
                <a:effectLst/>
                <a:latin typeface="JetBrains Mono"/>
              </a:rPr>
              <a:t>backend = </a:t>
            </a:r>
            <a:r>
              <a:rPr kumimoji="0" lang="en-US" altLang="en-US" sz="3000" b="0" i="0" u="none" strike="noStrike" cap="none" normalizeH="0" baseline="0" dirty="0" err="1">
                <a:ln>
                  <a:noFill/>
                </a:ln>
                <a:solidFill>
                  <a:srgbClr val="BCBEC4"/>
                </a:solidFill>
                <a:effectLst/>
                <a:latin typeface="JetBrains Mono"/>
              </a:rPr>
              <a:t>FakeTorino</a:t>
            </a:r>
            <a:r>
              <a:rPr kumimoji="0" lang="en-US" altLang="en-US" sz="3000" b="0" i="0" u="none" strike="noStrike" cap="none" normalizeH="0" baseline="0" dirty="0">
                <a:ln>
                  <a:noFill/>
                </a:ln>
                <a:solidFill>
                  <a:srgbClr val="BCBEC4"/>
                </a:solidFill>
                <a:effectLst/>
                <a:latin typeface="JetBrains Mono"/>
              </a:rPr>
              <a:t>()</a:t>
            </a:r>
            <a:endParaRPr kumimoji="0" lang="en-US" altLang="en-US" sz="3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1920000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35386" y="1048456"/>
            <a:ext cx="17141825" cy="1676106"/>
          </a:xfrm>
        </p:spPr>
        <p:txBody>
          <a:bodyPr/>
          <a:lstStyle/>
          <a:p>
            <a:r>
              <a:rPr lang="en-US" sz="8800" dirty="0">
                <a:solidFill>
                  <a:schemeClr val="tx1"/>
                </a:solidFill>
                <a:latin typeface="+mj-lt"/>
              </a:rPr>
              <a:t>Utility function</a:t>
            </a:r>
            <a:r>
              <a:rPr lang="en-IN" sz="8800" dirty="0">
                <a:solidFill>
                  <a:schemeClr val="tx1"/>
                </a:solidFill>
                <a:effectLst/>
                <a:latin typeface="+mj-lt"/>
              </a:rPr>
              <a:t> </a:t>
            </a: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17</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719242" y="2960913"/>
            <a:ext cx="16923286" cy="84727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r>
              <a:rPr lang="en-US" dirty="0">
                <a:effectLst/>
                <a:latin typeface="Consolas" panose="020B0609020204030204" pitchFamily="49" charset="0"/>
              </a:rPr>
              <a:t>We are going to walk through running all four optimization levels and then compare our results at the end. In order to do this, we will create a few arrays to hold the information as we work, then use them later on.</a:t>
            </a:r>
          </a:p>
          <a:p>
            <a:pPr defTabSz="2438400">
              <a:spcBef>
                <a:spcPts val="2900"/>
              </a:spcBef>
              <a:buSzPct val="100000"/>
            </a:pPr>
            <a:endParaRPr lang="en-IN" b="1" dirty="0">
              <a:solidFill>
                <a:srgbClr val="FF7EB6"/>
              </a:solidFill>
              <a:effectLst/>
              <a:latin typeface="Consolas" panose="020B0609020204030204" pitchFamily="49" charset="0"/>
            </a:endParaRPr>
          </a:p>
          <a:p>
            <a:pPr defTabSz="2438400">
              <a:spcBef>
                <a:spcPts val="2900"/>
              </a:spcBef>
              <a:buSzPct val="100000"/>
            </a:pPr>
            <a:endParaRPr lang="en-US" b="1" dirty="0">
              <a:solidFill>
                <a:srgbClr val="FF7EB6"/>
              </a:solidFill>
              <a:effectLst/>
              <a:latin typeface="Consolas" panose="020B0609020204030204" pitchFamily="49" charset="0"/>
            </a:endParaRPr>
          </a:p>
          <a:p>
            <a:pPr defTabSz="2438400">
              <a:buSzPct val="100000"/>
            </a:pPr>
            <a:endParaRPr lang="en-IN" b="1" dirty="0">
              <a:solidFill>
                <a:srgbClr val="FF7EB6"/>
              </a:solidFill>
              <a:effectLst/>
              <a:latin typeface="Consolas" panose="020B0609020204030204" pitchFamily="49" charset="0"/>
            </a:endParaRPr>
          </a:p>
          <a:p>
            <a:pPr defTabSz="2438400">
              <a:buSzPct val="100000"/>
            </a:pPr>
            <a:endParaRPr lang="en-IN" b="1" dirty="0">
              <a:solidFill>
                <a:srgbClr val="FF7EB6"/>
              </a:solidFill>
              <a:effectLst/>
              <a:latin typeface="Consolas" panose="020B0609020204030204" pitchFamily="49" charset="0"/>
            </a:endParaRPr>
          </a:p>
          <a:p>
            <a:pPr algn="l" defTabSz="2438400">
              <a:spcBef>
                <a:spcPts val="2900"/>
              </a:spcBef>
              <a:buSzPct val="100000"/>
            </a:pPr>
            <a:endParaRPr lang="en-IN" kern="0" dirty="0">
              <a:solidFill>
                <a:srgbClr val="000000"/>
              </a:solidFill>
              <a:ea typeface="+mj-ea"/>
              <a:cs typeface="+mj-cs"/>
              <a:sym typeface="IBM Plex Sans Light"/>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
        <p:nvSpPr>
          <p:cNvPr id="5" name="Rectangle 1">
            <a:extLst>
              <a:ext uri="{FF2B5EF4-FFF2-40B4-BE49-F238E27FC236}">
                <a16:creationId xmlns:a16="http://schemas.microsoft.com/office/drawing/2014/main" id="{5CE1D4D7-345B-FD9B-8D76-4E2337EEB4B0}"/>
              </a:ext>
            </a:extLst>
          </p:cNvPr>
          <p:cNvSpPr>
            <a:spLocks noChangeArrowheads="1"/>
          </p:cNvSpPr>
          <p:nvPr/>
        </p:nvSpPr>
        <p:spPr bwMode="auto">
          <a:xfrm>
            <a:off x="600227" y="5268361"/>
            <a:ext cx="17012141" cy="827919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rgbClr val="BCBEC4"/>
                </a:solidFill>
                <a:effectLst/>
                <a:latin typeface="JetBrains Mono"/>
              </a:rPr>
              <a:t>circuit_depths</a:t>
            </a:r>
            <a:r>
              <a:rPr kumimoji="0" lang="en-US" altLang="en-US" sz="2800" b="0" i="0" u="none" strike="noStrike" cap="none" normalizeH="0" baseline="0" dirty="0">
                <a:ln>
                  <a:noFill/>
                </a:ln>
                <a:solidFill>
                  <a:srgbClr val="BCBEC4"/>
                </a:solidFill>
                <a:effectLst/>
                <a:latin typeface="JetBrains Mono"/>
              </a:rPr>
              <a:t> = {</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6AAB73"/>
                </a:solidFill>
                <a:effectLst/>
                <a:latin typeface="JetBrains Mono"/>
              </a:rPr>
              <a:t>'opt_lv_0'</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None</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6AAB73"/>
                </a:solidFill>
                <a:effectLst/>
                <a:latin typeface="JetBrains Mono"/>
              </a:rPr>
              <a:t>'opt_lv_1'</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None</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6AAB73"/>
                </a:solidFill>
                <a:effectLst/>
                <a:latin typeface="JetBrains Mono"/>
              </a:rPr>
              <a:t>'opt_lv_2'</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None</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6AAB73"/>
                </a:solidFill>
                <a:effectLst/>
                <a:latin typeface="JetBrains Mono"/>
              </a:rPr>
              <a:t>'opt_lv_3'</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None</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err="1">
                <a:ln>
                  <a:noFill/>
                </a:ln>
                <a:solidFill>
                  <a:srgbClr val="BCBEC4"/>
                </a:solidFill>
                <a:effectLst/>
                <a:latin typeface="JetBrains Mono"/>
              </a:rPr>
              <a:t>gate_counts</a:t>
            </a:r>
            <a:r>
              <a:rPr kumimoji="0" lang="en-US" altLang="en-US" sz="2800" b="0" i="0" u="none" strike="noStrike" cap="none" normalizeH="0" baseline="0" dirty="0">
                <a:ln>
                  <a:noFill/>
                </a:ln>
                <a:solidFill>
                  <a:srgbClr val="BCBEC4"/>
                </a:solidFill>
                <a:effectLst/>
                <a:latin typeface="JetBrains Mono"/>
              </a:rPr>
              <a:t> = {</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6AAB73"/>
                </a:solidFill>
                <a:effectLst/>
                <a:latin typeface="JetBrains Mono"/>
              </a:rPr>
              <a:t>'opt_lv_0'</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None</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6AAB73"/>
                </a:solidFill>
                <a:effectLst/>
                <a:latin typeface="JetBrains Mono"/>
              </a:rPr>
              <a:t>'opt_lv_1'</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None</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6AAB73"/>
                </a:solidFill>
                <a:effectLst/>
                <a:latin typeface="JetBrains Mono"/>
              </a:rPr>
              <a:t>'opt_lv_2'</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None</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6AAB73"/>
                </a:solidFill>
                <a:effectLst/>
                <a:latin typeface="JetBrains Mono"/>
              </a:rPr>
              <a:t>'opt_lv_3'</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None</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scores = {</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6AAB73"/>
                </a:solidFill>
                <a:effectLst/>
                <a:latin typeface="JetBrains Mono"/>
              </a:rPr>
              <a:t>'opt_lv_0'</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None</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6AAB73"/>
                </a:solidFill>
                <a:effectLst/>
                <a:latin typeface="JetBrains Mono"/>
              </a:rPr>
              <a:t>'opt_lv_1'</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None</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6AAB73"/>
                </a:solidFill>
                <a:effectLst/>
                <a:latin typeface="JetBrains Mono"/>
              </a:rPr>
              <a:t>'opt_lv_2'</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None</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6AAB73"/>
                </a:solidFill>
                <a:effectLst/>
                <a:latin typeface="JetBrains Mono"/>
              </a:rPr>
              <a:t>'opt_lv_3'</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None</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156352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35386" y="1048456"/>
            <a:ext cx="17141825" cy="1676106"/>
          </a:xfrm>
        </p:spPr>
        <p:txBody>
          <a:bodyPr/>
          <a:lstStyle/>
          <a:p>
            <a:r>
              <a:rPr lang="en-US" sz="8800" dirty="0">
                <a:solidFill>
                  <a:schemeClr val="tx1"/>
                </a:solidFill>
                <a:latin typeface="+mj-lt"/>
              </a:rPr>
              <a:t>Optimization level = 0 </a:t>
            </a:r>
            <a:endParaRPr lang="en-IN" sz="8800" dirty="0">
              <a:solidFill>
                <a:schemeClr val="tx1"/>
              </a:solidFill>
              <a:effectLst/>
              <a:latin typeface="+mj-lt"/>
            </a:endParaRP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18</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719242" y="2960913"/>
            <a:ext cx="16923286" cy="8472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r>
              <a:rPr lang="en-US" dirty="0">
                <a:latin typeface="Consolas" panose="020B0609020204030204" pitchFamily="49" charset="0"/>
              </a:rPr>
              <a:t>Optimization level 0 is intended for </a:t>
            </a:r>
            <a:r>
              <a:rPr lang="en-US" dirty="0">
                <a:solidFill>
                  <a:srgbClr val="FF7EB6"/>
                </a:solidFill>
                <a:latin typeface="Consolas" panose="020B0609020204030204" pitchFamily="49" charset="0"/>
              </a:rPr>
              <a:t>device characterization experiments </a:t>
            </a:r>
            <a:r>
              <a:rPr lang="en-US" dirty="0">
                <a:latin typeface="Consolas" panose="020B0609020204030204" pitchFamily="49" charset="0"/>
              </a:rPr>
              <a:t>and, as such, only maps the input circuit to the constraints of the target backend without performing any optimizations. It performs layout/routing with </a:t>
            </a:r>
            <a:r>
              <a:rPr lang="en-US" dirty="0">
                <a:solidFill>
                  <a:srgbClr val="FF7EB6"/>
                </a:solidFill>
                <a:latin typeface="Consolas" panose="020B0609020204030204" pitchFamily="49" charset="0"/>
              </a:rPr>
              <a:t>TrivialLayout</a:t>
            </a:r>
            <a:r>
              <a:rPr lang="en-US" dirty="0">
                <a:latin typeface="Consolas" panose="020B0609020204030204" pitchFamily="49" charset="0"/>
              </a:rPr>
              <a:t> where it selects the same physical qubit numbers as virtual and inserts SWAPs to make it work using </a:t>
            </a:r>
            <a:r>
              <a:rPr lang="en-US" dirty="0" err="1">
                <a:solidFill>
                  <a:srgbClr val="FF7EB6"/>
                </a:solidFill>
                <a:latin typeface="Consolas" panose="020B0609020204030204" pitchFamily="49" charset="0"/>
              </a:rPr>
              <a:t>StochasticSwap</a:t>
            </a:r>
            <a:r>
              <a:rPr lang="en-US" dirty="0">
                <a:latin typeface="Consolas" panose="020B0609020204030204" pitchFamily="49" charset="0"/>
              </a:rPr>
              <a:t>.</a:t>
            </a:r>
            <a:endParaRPr lang="en-US" b="1" dirty="0">
              <a:solidFill>
                <a:srgbClr val="FF7EB6"/>
              </a:solidFill>
              <a:effectLst/>
              <a:latin typeface="Consolas" panose="020B0609020204030204" pitchFamily="49" charset="0"/>
            </a:endParaRPr>
          </a:p>
          <a:p>
            <a:pPr defTabSz="2438400">
              <a:buSzPct val="100000"/>
            </a:pPr>
            <a:endParaRPr lang="en-IN" b="1" dirty="0">
              <a:solidFill>
                <a:srgbClr val="FF7EB6"/>
              </a:solidFill>
              <a:effectLst/>
              <a:latin typeface="Consolas" panose="020B0609020204030204" pitchFamily="49" charset="0"/>
            </a:endParaRPr>
          </a:p>
          <a:p>
            <a:pPr defTabSz="2438400">
              <a:buSzPct val="100000"/>
            </a:pPr>
            <a:endParaRPr lang="en-IN" b="1" dirty="0">
              <a:solidFill>
                <a:srgbClr val="FF7EB6"/>
              </a:solidFill>
              <a:effectLst/>
              <a:latin typeface="Consolas" panose="020B0609020204030204" pitchFamily="49" charset="0"/>
            </a:endParaRPr>
          </a:p>
          <a:p>
            <a:pPr algn="l" defTabSz="2438400">
              <a:spcBef>
                <a:spcPts val="2900"/>
              </a:spcBef>
              <a:buSzPct val="100000"/>
            </a:pPr>
            <a:endParaRPr lang="en-IN" kern="0" dirty="0">
              <a:solidFill>
                <a:srgbClr val="000000"/>
              </a:solidFill>
              <a:ea typeface="+mj-ea"/>
              <a:cs typeface="+mj-cs"/>
              <a:sym typeface="IBM Plex Sans Light"/>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
        <p:nvSpPr>
          <p:cNvPr id="14" name="Rectangle 2">
            <a:extLst>
              <a:ext uri="{FF2B5EF4-FFF2-40B4-BE49-F238E27FC236}">
                <a16:creationId xmlns:a16="http://schemas.microsoft.com/office/drawing/2014/main" id="{621AA0FC-9F3B-B6F1-8EC2-74C2823AFACB}"/>
              </a:ext>
            </a:extLst>
          </p:cNvPr>
          <p:cNvSpPr>
            <a:spLocks noChangeArrowheads="1"/>
          </p:cNvSpPr>
          <p:nvPr/>
        </p:nvSpPr>
        <p:spPr bwMode="auto">
          <a:xfrm>
            <a:off x="719242" y="6515156"/>
            <a:ext cx="17262776" cy="60016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7A7E85"/>
                </a:solidFill>
                <a:effectLst/>
                <a:latin typeface="JetBrains Mono"/>
              </a:rPr>
              <a:t># Make a pass manager with our desired optimization level and backend</a:t>
            </a:r>
            <a:br>
              <a:rPr kumimoji="0" lang="en-US" altLang="en-US" sz="3200" b="0" i="0" u="none" strike="noStrike" cap="none" normalizeH="0" baseline="0" dirty="0">
                <a:ln>
                  <a:noFill/>
                </a:ln>
                <a:solidFill>
                  <a:srgbClr val="7A7E85"/>
                </a:solidFill>
                <a:effectLst/>
                <a:latin typeface="JetBrains Mono"/>
              </a:rPr>
            </a:br>
            <a:r>
              <a:rPr kumimoji="0" lang="en-US" altLang="en-US" sz="3200" b="0" i="0" u="none" strike="noStrike" cap="none" normalizeH="0" baseline="0" dirty="0">
                <a:ln>
                  <a:noFill/>
                </a:ln>
                <a:solidFill>
                  <a:srgbClr val="BCBEC4"/>
                </a:solidFill>
                <a:effectLst/>
                <a:latin typeface="JetBrains Mono"/>
              </a:rPr>
              <a:t>pm_lv0 = </a:t>
            </a:r>
            <a:r>
              <a:rPr kumimoji="0" lang="en-US" altLang="en-US" sz="3200" b="0" i="0" u="none" strike="noStrike" cap="none" normalizeH="0" baseline="0" dirty="0" err="1">
                <a:ln>
                  <a:noFill/>
                </a:ln>
                <a:solidFill>
                  <a:srgbClr val="BCBEC4"/>
                </a:solidFill>
                <a:effectLst/>
                <a:latin typeface="JetBrains Mono"/>
              </a:rPr>
              <a:t>generate_preset_pass_manager</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AA4926"/>
                </a:solidFill>
                <a:effectLst/>
                <a:latin typeface="JetBrains Mono"/>
              </a:rPr>
              <a:t>backend</a:t>
            </a:r>
            <a:r>
              <a:rPr kumimoji="0" lang="en-US" altLang="en-US" sz="3200" b="0" i="0" u="none" strike="noStrike" cap="none" normalizeH="0" baseline="0" dirty="0">
                <a:ln>
                  <a:noFill/>
                </a:ln>
                <a:solidFill>
                  <a:srgbClr val="BCBEC4"/>
                </a:solidFill>
                <a:effectLst/>
                <a:latin typeface="JetBrains Mono"/>
              </a:rPr>
              <a:t>=backend, </a:t>
            </a:r>
            <a:r>
              <a:rPr kumimoji="0" lang="en-US" altLang="en-US" sz="3200" b="0" i="0" u="none" strike="noStrike" cap="none" normalizeH="0" baseline="0" dirty="0" err="1">
                <a:ln>
                  <a:noFill/>
                </a:ln>
                <a:solidFill>
                  <a:srgbClr val="AA4926"/>
                </a:solidFill>
                <a:effectLst/>
                <a:latin typeface="JetBrains Mono"/>
              </a:rPr>
              <a:t>optimization_level</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2AACB8"/>
                </a:solidFill>
                <a:effectLst/>
                <a:latin typeface="JetBrains Mono"/>
              </a:rPr>
              <a:t>0</a:t>
            </a: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err="1">
                <a:ln>
                  <a:noFill/>
                </a:ln>
                <a:solidFill>
                  <a:srgbClr val="AA4926"/>
                </a:solidFill>
                <a:effectLst/>
                <a:latin typeface="JetBrains Mono"/>
              </a:rPr>
              <a:t>seed_transpiler</a:t>
            </a:r>
            <a:r>
              <a:rPr kumimoji="0" lang="en-US" altLang="en-US" sz="3200" b="0" i="0" u="none" strike="noStrike" cap="none" normalizeH="0" baseline="0" dirty="0">
                <a:ln>
                  <a:noFill/>
                </a:ln>
                <a:solidFill>
                  <a:srgbClr val="BCBEC4"/>
                </a:solidFill>
                <a:effectLst/>
                <a:latin typeface="JetBrains Mono"/>
              </a:rPr>
              <a:t>=seed)</a:t>
            </a:r>
            <a:br>
              <a:rPr kumimoji="0" lang="en-US" altLang="en-US" sz="3200" b="0" i="0" u="none" strike="noStrike" cap="none" normalizeH="0" baseline="0" dirty="0">
                <a:ln>
                  <a:noFill/>
                </a:ln>
                <a:solidFill>
                  <a:srgbClr val="BCBEC4"/>
                </a:solidFill>
                <a:effectLst/>
                <a:latin typeface="JetBrains Mono"/>
              </a:rPr>
            </a:b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7A7E85"/>
                </a:solidFill>
                <a:effectLst/>
                <a:latin typeface="JetBrains Mono"/>
              </a:rPr>
              <a:t># Run for our random circuit</a:t>
            </a:r>
            <a:br>
              <a:rPr kumimoji="0" lang="en-US" altLang="en-US" sz="3200" b="0" i="0" u="none" strike="noStrike" cap="none" normalizeH="0" baseline="0" dirty="0">
                <a:ln>
                  <a:noFill/>
                </a:ln>
                <a:solidFill>
                  <a:srgbClr val="7A7E85"/>
                </a:solidFill>
                <a:effectLst/>
                <a:latin typeface="JetBrains Mono"/>
              </a:rPr>
            </a:br>
            <a:r>
              <a:rPr kumimoji="0" lang="en-US" altLang="en-US" sz="3200" b="0" i="0" u="none" strike="noStrike" cap="none" normalizeH="0" baseline="0" dirty="0">
                <a:ln>
                  <a:noFill/>
                </a:ln>
                <a:solidFill>
                  <a:srgbClr val="BCBEC4"/>
                </a:solidFill>
                <a:effectLst/>
                <a:latin typeface="JetBrains Mono"/>
              </a:rPr>
              <a:t>tr_lv0 = pm_lv0.run(qc)</a:t>
            </a:r>
            <a:br>
              <a:rPr kumimoji="0" lang="en-US" altLang="en-US" sz="3200" b="0" i="0" u="none" strike="noStrike" cap="none" normalizeH="0" baseline="0" dirty="0">
                <a:ln>
                  <a:noFill/>
                </a:ln>
                <a:solidFill>
                  <a:srgbClr val="BCBEC4"/>
                </a:solidFill>
                <a:effectLst/>
                <a:latin typeface="JetBrains Mono"/>
              </a:rPr>
            </a:b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7A7E85"/>
                </a:solidFill>
                <a:effectLst/>
                <a:latin typeface="JetBrains Mono"/>
              </a:rPr>
              <a:t># uncomment the next line to draw circuit</a:t>
            </a:r>
            <a:br>
              <a:rPr kumimoji="0" lang="en-US" altLang="en-US" sz="3200" b="0" i="0" u="none" strike="noStrike" cap="none" normalizeH="0" baseline="0" dirty="0">
                <a:ln>
                  <a:noFill/>
                </a:ln>
                <a:solidFill>
                  <a:srgbClr val="7A7E85"/>
                </a:solidFill>
                <a:effectLst/>
                <a:latin typeface="JetBrains Mono"/>
              </a:rPr>
            </a:br>
            <a:r>
              <a:rPr kumimoji="0" lang="en-US" altLang="en-US" sz="3200" b="0" i="0" u="none" strike="noStrike" cap="none" normalizeH="0" baseline="0" dirty="0">
                <a:ln>
                  <a:noFill/>
                </a:ln>
                <a:solidFill>
                  <a:srgbClr val="7A7E85"/>
                </a:solidFill>
                <a:effectLst/>
                <a:latin typeface="JetBrains Mono"/>
              </a:rPr>
              <a:t>#tr_lv0.draw('mpl', </a:t>
            </a:r>
            <a:r>
              <a:rPr kumimoji="0" lang="en-US" altLang="en-US" sz="3200" b="0" i="0" u="none" strike="noStrike" cap="none" normalizeH="0" baseline="0" dirty="0" err="1">
                <a:ln>
                  <a:noFill/>
                </a:ln>
                <a:solidFill>
                  <a:srgbClr val="7A7E85"/>
                </a:solidFill>
                <a:effectLst/>
                <a:latin typeface="JetBrains Mono"/>
              </a:rPr>
              <a:t>idle_wires</a:t>
            </a:r>
            <a:r>
              <a:rPr kumimoji="0" lang="en-US" altLang="en-US" sz="3200" b="0" i="0" u="none" strike="noStrike" cap="none" normalizeH="0" baseline="0" dirty="0">
                <a:ln>
                  <a:noFill/>
                </a:ln>
                <a:solidFill>
                  <a:srgbClr val="7A7E85"/>
                </a:solidFill>
                <a:effectLst/>
                <a:latin typeface="JetBrains Mono"/>
              </a:rPr>
              <a:t>=False, fold=60)</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dirty="0">
              <a:solidFill>
                <a:srgbClr val="7A7E85"/>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7A7E85"/>
                </a:solidFill>
                <a:effectLst/>
                <a:latin typeface="JetBrains Mono"/>
              </a:rPr>
              <a:t># </a:t>
            </a:r>
            <a:r>
              <a:rPr kumimoji="0" lang="en-US" altLang="en-US" sz="3200" b="0" i="0" u="none" strike="noStrike" cap="none" normalizeH="0" baseline="0" dirty="0" err="1">
                <a:ln>
                  <a:noFill/>
                </a:ln>
                <a:solidFill>
                  <a:srgbClr val="7A7E85"/>
                </a:solidFill>
                <a:effectLst/>
                <a:latin typeface="JetBrains Mono"/>
              </a:rPr>
              <a:t>optimization_level</a:t>
            </a:r>
            <a:r>
              <a:rPr kumimoji="0" lang="en-US" altLang="en-US" sz="3200" b="0" i="0" u="none" strike="noStrike" cap="none" normalizeH="0" baseline="0" dirty="0">
                <a:ln>
                  <a:noFill/>
                </a:ln>
                <a:solidFill>
                  <a:srgbClr val="7A7E85"/>
                </a:solidFill>
                <a:effectLst/>
                <a:latin typeface="JetBrains Mono"/>
              </a:rPr>
              <a:t>=0 is performing a basic gate decomposition by using basis gates of the backend and mapping logical qubits to physical qubits with a same order of number.</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117590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E95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696686" y="953628"/>
            <a:ext cx="19499299" cy="1714171"/>
          </a:xfrm>
        </p:spPr>
        <p:txBody>
          <a:bodyPr/>
          <a:lstStyle/>
          <a:p>
            <a:r>
              <a:rPr lang="en-US" sz="6600" dirty="0">
                <a:solidFill>
                  <a:schemeClr val="tx1"/>
                </a:solidFill>
                <a:effectLst/>
                <a:latin typeface="+mj-lt"/>
              </a:rPr>
              <a:t>Exercise 2(Start)</a:t>
            </a:r>
            <a:br>
              <a:rPr lang="en-US" sz="1400" b="0" dirty="0">
                <a:solidFill>
                  <a:srgbClr val="CCCCCC"/>
                </a:solidFill>
                <a:effectLst/>
                <a:latin typeface="Consolas" panose="020B0609020204030204" pitchFamily="49" charset="0"/>
              </a:rPr>
            </a:br>
            <a:br>
              <a:rPr lang="en-US" sz="8000" b="1" dirty="0">
                <a:solidFill>
                  <a:schemeClr val="bg1"/>
                </a:solidFill>
                <a:effectLst/>
                <a:latin typeface="Consolas" panose="020B0609020204030204" pitchFamily="49" charset="0"/>
              </a:rPr>
            </a:br>
            <a:endParaRPr lang="en-US" sz="8000" b="1" dirty="0">
              <a:solidFill>
                <a:schemeClr val="bg1"/>
              </a:solidFill>
            </a:endParaRP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19</a:t>
            </a:fld>
            <a:endParaRPr lang="en-US" dirty="0"/>
          </a:p>
        </p:txBody>
      </p:sp>
      <p:pic>
        <p:nvPicPr>
          <p:cNvPr id="6" name="Picture 5" descr="A circular logo with a circle and text&#10;&#10;Description automatically generated">
            <a:extLst>
              <a:ext uri="{FF2B5EF4-FFF2-40B4-BE49-F238E27FC236}">
                <a16:creationId xmlns:a16="http://schemas.microsoft.com/office/drawing/2014/main" id="{82F0E77D-B515-5054-6819-6B1AA056F700}"/>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8E38EC93-583C-08D0-9088-05016B7175D6}"/>
              </a:ext>
            </a:extLst>
          </p:cNvPr>
          <p:cNvSpPr txBox="1"/>
          <p:nvPr/>
        </p:nvSpPr>
        <p:spPr>
          <a:xfrm>
            <a:off x="696686" y="3243134"/>
            <a:ext cx="22250400" cy="88508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r>
              <a:rPr lang="en-US" b="1" dirty="0">
                <a:solidFill>
                  <a:schemeClr val="bg1"/>
                </a:solidFill>
                <a:effectLst/>
                <a:latin typeface="Consolas" panose="020B0609020204030204" pitchFamily="49" charset="0"/>
              </a:rPr>
              <a:t>Your Task: </a:t>
            </a:r>
            <a:r>
              <a:rPr lang="en-US" b="0" dirty="0">
                <a:solidFill>
                  <a:schemeClr val="bg1"/>
                </a:solidFill>
                <a:effectLst/>
                <a:latin typeface="Consolas" panose="020B0609020204030204" pitchFamily="49" charset="0"/>
              </a:rPr>
              <a:t>Find the circuit depth of the random circuit, the sum of the total gate number, and compute the performance score of this circuit using `scoring`. Use the provided code to save each of these results to our previously made array.</a:t>
            </a:r>
          </a:p>
          <a:p>
            <a:endParaRPr lang="en-US" dirty="0">
              <a:solidFill>
                <a:schemeClr val="bg1"/>
              </a:solidFill>
              <a:latin typeface="Consolas" panose="020B0609020204030204" pitchFamily="49" charset="0"/>
            </a:endParaRPr>
          </a:p>
          <a:p>
            <a:endParaRPr lang="en-US" b="0" dirty="0">
              <a:solidFill>
                <a:schemeClr val="bg1"/>
              </a:solidFill>
              <a:effectLst/>
              <a:latin typeface="Consolas" panose="020B0609020204030204" pitchFamily="49" charset="0"/>
            </a:endParaRPr>
          </a:p>
          <a:p>
            <a:pPr defTabSz="2438400">
              <a:spcBef>
                <a:spcPts val="2900"/>
              </a:spcBef>
              <a:buSzPct val="100000"/>
            </a:pPr>
            <a:endParaRPr lang="en-IN" kern="0" dirty="0">
              <a:ea typeface="+mj-ea"/>
              <a:cs typeface="+mj-cs"/>
              <a:sym typeface="IBM Plex Sans Light"/>
            </a:endParaRPr>
          </a:p>
        </p:txBody>
      </p:sp>
      <p:sp>
        <p:nvSpPr>
          <p:cNvPr id="4" name="Rectangle 1">
            <a:extLst>
              <a:ext uri="{FF2B5EF4-FFF2-40B4-BE49-F238E27FC236}">
                <a16:creationId xmlns:a16="http://schemas.microsoft.com/office/drawing/2014/main" id="{7FFA6206-50E9-C50F-325F-CC1A4A8891C0}"/>
              </a:ext>
            </a:extLst>
          </p:cNvPr>
          <p:cNvSpPr>
            <a:spLocks noChangeArrowheads="1"/>
          </p:cNvSpPr>
          <p:nvPr/>
        </p:nvSpPr>
        <p:spPr bwMode="auto">
          <a:xfrm>
            <a:off x="913529" y="5502015"/>
            <a:ext cx="20509557" cy="64940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7A7E85"/>
                </a:solidFill>
                <a:effectLst/>
                <a:latin typeface="JetBrains Mono"/>
              </a:rPr>
              <a:t>### Your code here ###</a:t>
            </a:r>
            <a:br>
              <a:rPr kumimoji="0" lang="en-US" altLang="en-US" sz="3200" b="0" i="0" u="none" strike="noStrike" cap="none" normalizeH="0" baseline="0" dirty="0">
                <a:ln>
                  <a:noFill/>
                </a:ln>
                <a:solidFill>
                  <a:srgbClr val="7A7E85"/>
                </a:solidFill>
                <a:effectLst/>
                <a:latin typeface="JetBrains Mono"/>
              </a:rPr>
            </a:br>
            <a:br>
              <a:rPr kumimoji="0" lang="en-US" altLang="en-US" sz="3200" b="0" i="0" u="none" strike="noStrike" cap="none" normalizeH="0" baseline="0" dirty="0">
                <a:ln>
                  <a:noFill/>
                </a:ln>
                <a:solidFill>
                  <a:srgbClr val="7A7E85"/>
                </a:solidFill>
                <a:effectLst/>
                <a:latin typeface="JetBrains Mono"/>
              </a:rPr>
            </a:br>
            <a:r>
              <a:rPr kumimoji="0" lang="en-US" altLang="en-US" sz="3200" b="0" i="0" u="none" strike="noStrike" cap="none" normalizeH="0" baseline="0" dirty="0" err="1">
                <a:ln>
                  <a:noFill/>
                </a:ln>
                <a:solidFill>
                  <a:srgbClr val="BCBEC4"/>
                </a:solidFill>
                <a:effectLst/>
                <a:latin typeface="JetBrains Mono"/>
              </a:rPr>
              <a:t>circuit_depths</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'opt_lv_0'</a:t>
            </a:r>
            <a:r>
              <a:rPr kumimoji="0" lang="en-US" altLang="en-US" sz="3200" b="0" i="0" u="none" strike="noStrike" cap="none" normalizeH="0" baseline="0" dirty="0">
                <a:ln>
                  <a:noFill/>
                </a:ln>
                <a:solidFill>
                  <a:srgbClr val="BCBEC4"/>
                </a:solidFill>
                <a:effectLst/>
                <a:latin typeface="JetBrains Mono"/>
              </a:rPr>
              <a:t>] =</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err="1">
                <a:ln>
                  <a:noFill/>
                </a:ln>
                <a:solidFill>
                  <a:srgbClr val="BCBEC4"/>
                </a:solidFill>
                <a:effectLst/>
                <a:latin typeface="JetBrains Mono"/>
              </a:rPr>
              <a:t>gate_counts</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'opt_lv_0'</a:t>
            </a:r>
            <a:r>
              <a:rPr kumimoji="0" lang="en-US" altLang="en-US" sz="3200" b="0" i="0" u="none" strike="noStrike" cap="none" normalizeH="0" baseline="0" dirty="0">
                <a:ln>
                  <a:noFill/>
                </a:ln>
                <a:solidFill>
                  <a:srgbClr val="BCBEC4"/>
                </a:solidFill>
                <a:effectLst/>
                <a:latin typeface="JetBrains Mono"/>
              </a:rPr>
              <a:t>] =</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scores[</a:t>
            </a:r>
            <a:r>
              <a:rPr kumimoji="0" lang="en-US" altLang="en-US" sz="3200" b="0" i="0" u="none" strike="noStrike" cap="none" normalizeH="0" baseline="0" dirty="0">
                <a:ln>
                  <a:noFill/>
                </a:ln>
                <a:solidFill>
                  <a:srgbClr val="6AAB73"/>
                </a:solidFill>
                <a:effectLst/>
                <a:latin typeface="JetBrains Mono"/>
              </a:rPr>
              <a:t>'opt_lv_0'</a:t>
            </a:r>
            <a:r>
              <a:rPr kumimoji="0" lang="en-US" altLang="en-US" sz="3200" b="0" i="0" u="none" strike="noStrike" cap="none" normalizeH="0" baseline="0" dirty="0">
                <a:ln>
                  <a:noFill/>
                </a:ln>
                <a:solidFill>
                  <a:srgbClr val="BCBEC4"/>
                </a:solidFill>
                <a:effectLst/>
                <a:latin typeface="JetBrains Mono"/>
              </a:rPr>
              <a:t>] =</a:t>
            </a:r>
            <a:br>
              <a:rPr kumimoji="0" lang="en-US" altLang="en-US" sz="3200" b="0" i="0" u="none" strike="noStrike" cap="none" normalizeH="0" baseline="0" dirty="0">
                <a:ln>
                  <a:noFill/>
                </a:ln>
                <a:solidFill>
                  <a:srgbClr val="BCBEC4"/>
                </a:solidFill>
                <a:effectLst/>
                <a:latin typeface="JetBrains Mono"/>
              </a:rPr>
            </a:b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7A7E85"/>
                </a:solidFill>
                <a:effectLst/>
                <a:latin typeface="JetBrains Mono"/>
              </a:rPr>
              <a:t>### Don't change code after this line ###</a:t>
            </a:r>
            <a:br>
              <a:rPr kumimoji="0" lang="en-US" altLang="en-US" sz="3200" b="0" i="0" u="none" strike="noStrike" cap="none" normalizeH="0" baseline="0" dirty="0">
                <a:ln>
                  <a:noFill/>
                </a:ln>
                <a:solidFill>
                  <a:srgbClr val="7A7E85"/>
                </a:solidFill>
                <a:effectLst/>
                <a:latin typeface="JetBrains Mono"/>
              </a:rPr>
            </a:br>
            <a:br>
              <a:rPr kumimoji="0" lang="en-US" altLang="en-US" sz="3200" b="0" i="0" u="none" strike="noStrike" cap="none" normalizeH="0" baseline="0" dirty="0">
                <a:ln>
                  <a:noFill/>
                </a:ln>
                <a:solidFill>
                  <a:srgbClr val="7A7E85"/>
                </a:solidFill>
                <a:effectLst/>
                <a:latin typeface="JetBrains Mono"/>
              </a:rPr>
            </a:br>
            <a:r>
              <a:rPr kumimoji="0" lang="en-US" altLang="en-US" sz="3200" b="0" i="0" u="none" strike="noStrike" cap="none" normalizeH="0" baseline="0" dirty="0">
                <a:ln>
                  <a:noFill/>
                </a:ln>
                <a:solidFill>
                  <a:srgbClr val="8888C6"/>
                </a:solidFill>
                <a:effectLst/>
                <a:latin typeface="JetBrains Mono"/>
              </a:rPr>
              <a:t>print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"Optimization level 0 results"</a:t>
            </a:r>
            <a:r>
              <a:rPr kumimoji="0" lang="en-US" altLang="en-US" sz="3200" b="0" i="0" u="none" strike="noStrike" cap="none" normalizeH="0" baseline="0" dirty="0">
                <a:ln>
                  <a:noFill/>
                </a:ln>
                <a:solidFill>
                  <a:srgbClr val="BCBEC4"/>
                </a:solidFill>
                <a:effectLst/>
                <a:latin typeface="JetBrains Mono"/>
              </a:rPr>
              <a:t>)</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8888C6"/>
                </a:solidFill>
                <a:effectLst/>
                <a:latin typeface="JetBrains Mono"/>
              </a:rPr>
              <a:t>print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a:t>
            </a:r>
            <a:r>
              <a:rPr kumimoji="0" lang="en-US" altLang="en-US" sz="3200" b="0" i="0" u="none" strike="noStrike" cap="none" normalizeH="0" baseline="0" dirty="0">
                <a:ln>
                  <a:noFill/>
                </a:ln>
                <a:solidFill>
                  <a:srgbClr val="BCBEC4"/>
                </a:solidFill>
                <a:effectLst/>
                <a:latin typeface="JetBrains Mono"/>
              </a:rPr>
              <a:t>)</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8888C6"/>
                </a:solidFill>
                <a:effectLst/>
                <a:latin typeface="JetBrains Mono"/>
              </a:rPr>
              <a:t>print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"Circuit depth:"</a:t>
            </a: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err="1">
                <a:ln>
                  <a:noFill/>
                </a:ln>
                <a:solidFill>
                  <a:srgbClr val="BCBEC4"/>
                </a:solidFill>
                <a:effectLst/>
                <a:latin typeface="JetBrains Mono"/>
              </a:rPr>
              <a:t>circuit_depths</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'opt_lv_0'</a:t>
            </a:r>
            <a:r>
              <a:rPr kumimoji="0" lang="en-US" altLang="en-US" sz="3200" b="0" i="0" u="none" strike="noStrike" cap="none" normalizeH="0" baseline="0" dirty="0">
                <a:ln>
                  <a:noFill/>
                </a:ln>
                <a:solidFill>
                  <a:srgbClr val="BCBEC4"/>
                </a:solidFill>
                <a:effectLst/>
                <a:latin typeface="JetBrains Mono"/>
              </a:rPr>
              <a:t>])</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8888C6"/>
                </a:solidFill>
                <a:effectLst/>
                <a:latin typeface="JetBrains Mono"/>
              </a:rPr>
              <a:t>print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"Gate count:"</a:t>
            </a: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err="1">
                <a:ln>
                  <a:noFill/>
                </a:ln>
                <a:solidFill>
                  <a:srgbClr val="BCBEC4"/>
                </a:solidFill>
                <a:effectLst/>
                <a:latin typeface="JetBrains Mono"/>
              </a:rPr>
              <a:t>gate_counts</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'opt_lv_0'</a:t>
            </a:r>
            <a:r>
              <a:rPr kumimoji="0" lang="en-US" altLang="en-US" sz="3200" b="0" i="0" u="none" strike="noStrike" cap="none" normalizeH="0" baseline="0" dirty="0">
                <a:ln>
                  <a:noFill/>
                </a:ln>
                <a:solidFill>
                  <a:srgbClr val="BCBEC4"/>
                </a:solidFill>
                <a:effectLst/>
                <a:latin typeface="JetBrains Mono"/>
              </a:rPr>
              <a:t>])</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8888C6"/>
                </a:solidFill>
                <a:effectLst/>
                <a:latin typeface="JetBrains Mono"/>
              </a:rPr>
              <a:t>print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"Score:"</a:t>
            </a:r>
            <a:r>
              <a:rPr kumimoji="0" lang="en-US" altLang="en-US" sz="3200" b="0" i="0" u="none" strike="noStrike" cap="none" normalizeH="0" baseline="0" dirty="0">
                <a:ln>
                  <a:noFill/>
                </a:ln>
                <a:solidFill>
                  <a:srgbClr val="BCBEC4"/>
                </a:solidFill>
                <a:effectLst/>
                <a:latin typeface="JetBrains Mono"/>
              </a:rPr>
              <a:t>, scores[</a:t>
            </a:r>
            <a:r>
              <a:rPr kumimoji="0" lang="en-US" altLang="en-US" sz="3200" b="0" i="0" u="none" strike="noStrike" cap="none" normalizeH="0" baseline="0" dirty="0">
                <a:ln>
                  <a:noFill/>
                </a:ln>
                <a:solidFill>
                  <a:srgbClr val="6AAB73"/>
                </a:solidFill>
                <a:effectLst/>
                <a:latin typeface="JetBrains Mono"/>
              </a:rPr>
              <a:t>'opt_lv_0'</a:t>
            </a:r>
            <a:r>
              <a:rPr kumimoji="0" lang="en-US" altLang="en-US" sz="3200" b="0" i="0" u="none" strike="noStrike" cap="none" normalizeH="0" baseline="0" dirty="0">
                <a:ln>
                  <a:noFill/>
                </a:ln>
                <a:solidFill>
                  <a:srgbClr val="BCBEC4"/>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029244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21619"/>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032209E-F31B-252A-814A-0CFF7266B563}"/>
              </a:ext>
            </a:extLst>
          </p:cNvPr>
          <p:cNvSpPr>
            <a:spLocks noGrp="1"/>
          </p:cNvSpPr>
          <p:nvPr>
            <p:ph type="body" sz="quarter" idx="11"/>
          </p:nvPr>
        </p:nvSpPr>
        <p:spPr/>
        <p:txBody>
          <a:bodyPr/>
          <a:lstStyle/>
          <a:p>
            <a:r>
              <a:rPr lang="en-US" dirty="0">
                <a:solidFill>
                  <a:srgbClr val="FF7EB6"/>
                </a:solidFill>
                <a:latin typeface="IBM Plex Mono" panose="020B0509050203000203" pitchFamily="49" charset="77"/>
              </a:rPr>
              <a:t>Qiskit Fall Fest 2024</a:t>
            </a:r>
          </a:p>
        </p:txBody>
      </p:sp>
      <p:sp>
        <p:nvSpPr>
          <p:cNvPr id="3" name="Title 2">
            <a:extLst>
              <a:ext uri="{FF2B5EF4-FFF2-40B4-BE49-F238E27FC236}">
                <a16:creationId xmlns:a16="http://schemas.microsoft.com/office/drawing/2014/main" id="{B6F397CE-182E-F598-FF86-5763C16599E6}"/>
              </a:ext>
            </a:extLst>
          </p:cNvPr>
          <p:cNvSpPr>
            <a:spLocks noGrp="1"/>
          </p:cNvSpPr>
          <p:nvPr>
            <p:ph type="title"/>
          </p:nvPr>
        </p:nvSpPr>
        <p:spPr>
          <a:xfrm>
            <a:off x="576072" y="2569029"/>
            <a:ext cx="13237899" cy="10363200"/>
          </a:xfrm>
        </p:spPr>
        <p:txBody>
          <a:bodyPr/>
          <a:lstStyle/>
          <a:p>
            <a:br>
              <a:rPr lang="en-US" dirty="0">
                <a:solidFill>
                  <a:schemeClr val="bg1"/>
                </a:solidFill>
                <a:latin typeface="+mj-lt"/>
              </a:rPr>
            </a:br>
            <a:r>
              <a:rPr lang="en-US" sz="4000" dirty="0">
                <a:solidFill>
                  <a:schemeClr val="bg1"/>
                </a:solidFill>
                <a:latin typeface="+mj-lt"/>
              </a:rPr>
              <a:t>The Qiskit Fall Fest is a massive event, featuring thousands of students worldwide who are all learning about quantum computing and </a:t>
            </a:r>
            <a:r>
              <a:rPr lang="en-US" sz="4000" dirty="0" err="1">
                <a:solidFill>
                  <a:schemeClr val="bg1"/>
                </a:solidFill>
                <a:latin typeface="+mj-lt"/>
              </a:rPr>
              <a:t>Qiskit</a:t>
            </a:r>
            <a:r>
              <a:rPr lang="en-US" sz="4000" dirty="0">
                <a:solidFill>
                  <a:schemeClr val="bg1"/>
                </a:solidFill>
                <a:latin typeface="+mj-lt"/>
              </a:rPr>
              <a:t>.</a:t>
            </a:r>
            <a:br>
              <a:rPr lang="en-US" sz="4000" dirty="0">
                <a:solidFill>
                  <a:schemeClr val="bg1"/>
                </a:solidFill>
                <a:latin typeface="+mj-lt"/>
              </a:rPr>
            </a:br>
            <a:br>
              <a:rPr lang="en-US" sz="4000" dirty="0">
                <a:solidFill>
                  <a:schemeClr val="bg1"/>
                </a:solidFill>
                <a:latin typeface="+mj-lt"/>
              </a:rPr>
            </a:br>
            <a:br>
              <a:rPr lang="en-US" sz="4000" dirty="0">
                <a:solidFill>
                  <a:schemeClr val="bg1"/>
                </a:solidFill>
                <a:latin typeface="+mj-lt"/>
              </a:rPr>
            </a:br>
            <a:r>
              <a:rPr lang="en-US" sz="4000" dirty="0">
                <a:solidFill>
                  <a:schemeClr val="bg1"/>
                </a:solidFill>
                <a:latin typeface="+mj-lt"/>
              </a:rPr>
              <a:t>As part of the Qiskit Fall Fest, IBM Quantum has created a series of notebooks to work through, which all include coding challenges and Qiskit tutorials. </a:t>
            </a:r>
            <a:endParaRPr lang="en-US" sz="4000" dirty="0">
              <a:solidFill>
                <a:schemeClr val="bg1"/>
              </a:solidFill>
            </a:endParaRPr>
          </a:p>
        </p:txBody>
      </p:sp>
      <p:pic>
        <p:nvPicPr>
          <p:cNvPr id="10" name="Picture 9" descr="IBM 8-bar logo">
            <a:extLst>
              <a:ext uri="{FF2B5EF4-FFF2-40B4-BE49-F238E27FC236}">
                <a16:creationId xmlns:a16="http://schemas.microsoft.com/office/drawing/2014/main" id="{317CEB34-F938-2C3A-FB0D-78AA102EEBF6}"/>
              </a:ext>
            </a:extLst>
          </p:cNvPr>
          <p:cNvPicPr>
            <a:picLocks noChangeAspect="1"/>
          </p:cNvPicPr>
          <p:nvPr/>
        </p:nvPicPr>
        <p:blipFill>
          <a:blip r:embed="rId2">
            <a:lum bright="70000" contrast="-70000"/>
          </a:blip>
          <a:stretch>
            <a:fillRect/>
          </a:stretch>
        </p:blipFill>
        <p:spPr>
          <a:xfrm>
            <a:off x="577850" y="12526963"/>
            <a:ext cx="1638300" cy="609600"/>
          </a:xfrm>
          <a:prstGeom prst="rect">
            <a:avLst/>
          </a:prstGeom>
        </p:spPr>
      </p:pic>
      <p:sp>
        <p:nvSpPr>
          <p:cNvPr id="11" name="TextBox 10">
            <a:extLst>
              <a:ext uri="{FF2B5EF4-FFF2-40B4-BE49-F238E27FC236}">
                <a16:creationId xmlns:a16="http://schemas.microsoft.com/office/drawing/2014/main" id="{4BACB8B6-F248-B3B0-369C-8FD47B1BE7F0}"/>
              </a:ext>
            </a:extLst>
          </p:cNvPr>
          <p:cNvSpPr txBox="1"/>
          <p:nvPr/>
        </p:nvSpPr>
        <p:spPr>
          <a:xfrm>
            <a:off x="22983568" y="-321276"/>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marR="0" lvl="0" indent="-446749" algn="l" defTabSz="2438400"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pic>
        <p:nvPicPr>
          <p:cNvPr id="4" name="Picture 3" descr="A black background with different stickers&#10;&#10;Description automatically generated">
            <a:extLst>
              <a:ext uri="{FF2B5EF4-FFF2-40B4-BE49-F238E27FC236}">
                <a16:creationId xmlns:a16="http://schemas.microsoft.com/office/drawing/2014/main" id="{15B7E3C6-8169-EDA7-8394-7C557D5B95DF}"/>
              </a:ext>
            </a:extLst>
          </p:cNvPr>
          <p:cNvPicPr>
            <a:picLocks noChangeAspect="1"/>
          </p:cNvPicPr>
          <p:nvPr/>
        </p:nvPicPr>
        <p:blipFill>
          <a:blip r:embed="rId3"/>
          <a:stretch>
            <a:fillRect/>
          </a:stretch>
        </p:blipFill>
        <p:spPr>
          <a:xfrm>
            <a:off x="12436475" y="26126"/>
            <a:ext cx="11950700" cy="13716000"/>
          </a:xfrm>
          <a:prstGeom prst="rect">
            <a:avLst/>
          </a:prstGeom>
        </p:spPr>
      </p:pic>
    </p:spTree>
    <p:extLst>
      <p:ext uri="{BB962C8B-B14F-4D97-AF65-F5344CB8AC3E}">
        <p14:creationId xmlns:p14="http://schemas.microsoft.com/office/powerpoint/2010/main" val="385281047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35386" y="1048456"/>
            <a:ext cx="17141825" cy="1676106"/>
          </a:xfrm>
        </p:spPr>
        <p:txBody>
          <a:bodyPr/>
          <a:lstStyle/>
          <a:p>
            <a:r>
              <a:rPr lang="en-US" sz="8800" dirty="0">
                <a:solidFill>
                  <a:schemeClr val="tx1"/>
                </a:solidFill>
                <a:latin typeface="+mj-lt"/>
              </a:rPr>
              <a:t>Optimization level = 1 </a:t>
            </a:r>
            <a:endParaRPr lang="en-IN" sz="8800" dirty="0">
              <a:solidFill>
                <a:schemeClr val="tx1"/>
              </a:solidFill>
              <a:effectLst/>
              <a:latin typeface="+mj-lt"/>
            </a:endParaRP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20</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719242" y="2960913"/>
            <a:ext cx="16923286" cy="84727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8400">
              <a:spcAft>
                <a:spcPts val="1200"/>
              </a:spcAft>
              <a:buSzPct val="100000"/>
            </a:pPr>
            <a:r>
              <a:rPr lang="en-US" dirty="0">
                <a:effectLst/>
                <a:latin typeface="Consolas" panose="020B0609020204030204" pitchFamily="49" charset="0"/>
              </a:rPr>
              <a:t>Optimization level 1 performs a </a:t>
            </a:r>
            <a:r>
              <a:rPr lang="en-US" dirty="0">
                <a:solidFill>
                  <a:srgbClr val="FF7EB6"/>
                </a:solidFill>
                <a:effectLst/>
                <a:latin typeface="Consolas" panose="020B0609020204030204" pitchFamily="49" charset="0"/>
              </a:rPr>
              <a:t>light optimization</a:t>
            </a:r>
            <a:r>
              <a:rPr lang="en-US" dirty="0">
                <a:effectLst/>
                <a:latin typeface="Consolas" panose="020B0609020204030204" pitchFamily="49" charset="0"/>
              </a:rPr>
              <a:t>. Here's what that means:</a:t>
            </a:r>
          </a:p>
          <a:p>
            <a:pPr marL="571500" indent="-571500" defTabSz="2438400">
              <a:buClr>
                <a:srgbClr val="FF7EB6"/>
              </a:buClr>
              <a:buSzPct val="100000"/>
              <a:buFont typeface="Courier New" panose="02070309020205020404" pitchFamily="49" charset="0"/>
              <a:buChar char="o"/>
            </a:pPr>
            <a:r>
              <a:rPr lang="en-US" dirty="0">
                <a:solidFill>
                  <a:srgbClr val="FF7EB6"/>
                </a:solidFill>
                <a:effectLst/>
                <a:latin typeface="Consolas" panose="020B0609020204030204" pitchFamily="49" charset="0"/>
              </a:rPr>
              <a:t>Layout/Routing</a:t>
            </a:r>
            <a:r>
              <a:rPr lang="en-US" dirty="0">
                <a:effectLst/>
                <a:latin typeface="Consolas" panose="020B0609020204030204" pitchFamily="49" charset="0"/>
              </a:rPr>
              <a:t>: Layout is first attempted with TrivialLayout</a:t>
            </a:r>
            <a:r>
              <a:rPr lang="en-US" dirty="0">
                <a:latin typeface="Consolas" panose="020B0609020204030204" pitchFamily="49" charset="0"/>
              </a:rPr>
              <a:t>.</a:t>
            </a:r>
            <a:r>
              <a:rPr lang="en-US" dirty="0">
                <a:effectLst/>
                <a:latin typeface="Consolas" panose="020B0609020204030204" pitchFamily="49" charset="0"/>
              </a:rPr>
              <a:t> If additional SWAPs are required, a layout with a minimum number of SWAPs is found by using </a:t>
            </a:r>
            <a:r>
              <a:rPr lang="en-US" dirty="0" err="1">
                <a:effectLst/>
                <a:latin typeface="Consolas" panose="020B0609020204030204" pitchFamily="49" charset="0"/>
              </a:rPr>
              <a:t>SabreSWAP</a:t>
            </a:r>
            <a:r>
              <a:rPr lang="en-US" dirty="0">
                <a:effectLst/>
                <a:latin typeface="Consolas" panose="020B0609020204030204" pitchFamily="49" charset="0"/>
              </a:rPr>
              <a:t> , then it uses VF2LayoutPostLayout to try to select the best qubits in the graph.</a:t>
            </a:r>
          </a:p>
          <a:p>
            <a:pPr marL="571500" indent="-571500" defTabSz="2438400">
              <a:buClr>
                <a:srgbClr val="FF7EB6"/>
              </a:buClr>
              <a:buSzPct val="100000"/>
              <a:buFont typeface="Courier New" panose="02070309020205020404" pitchFamily="49" charset="0"/>
              <a:buChar char="o"/>
            </a:pPr>
            <a:r>
              <a:rPr lang="en-IN" b="0" dirty="0" err="1">
                <a:solidFill>
                  <a:srgbClr val="FF7EB6"/>
                </a:solidFill>
                <a:effectLst/>
                <a:latin typeface="Consolas" panose="020B0609020204030204" pitchFamily="49" charset="0"/>
              </a:rPr>
              <a:t>InverseCancellation</a:t>
            </a:r>
            <a:endParaRPr lang="en-IN" b="0" dirty="0">
              <a:solidFill>
                <a:srgbClr val="FF7EB6"/>
              </a:solidFill>
              <a:effectLst/>
              <a:latin typeface="Consolas" panose="020B0609020204030204" pitchFamily="49" charset="0"/>
            </a:endParaRPr>
          </a:p>
          <a:p>
            <a:pPr marL="571500" indent="-571500" defTabSz="2438400">
              <a:buClr>
                <a:srgbClr val="FF7EB6"/>
              </a:buClr>
              <a:buSzPct val="100000"/>
              <a:buFont typeface="Courier New" panose="02070309020205020404" pitchFamily="49" charset="0"/>
              <a:buChar char="o"/>
            </a:pPr>
            <a:r>
              <a:rPr lang="en-IN" b="0" dirty="0">
                <a:solidFill>
                  <a:srgbClr val="FF7EB6"/>
                </a:solidFill>
                <a:effectLst/>
                <a:latin typeface="Consolas" panose="020B0609020204030204" pitchFamily="49" charset="0"/>
              </a:rPr>
              <a:t>1Q gate optimization</a:t>
            </a:r>
          </a:p>
          <a:p>
            <a:pPr marL="571500" indent="-571500" defTabSz="2438400">
              <a:buClr>
                <a:srgbClr val="FF7EB6"/>
              </a:buClr>
              <a:buSzPct val="100000"/>
              <a:buFont typeface="Courier New" panose="02070309020205020404" pitchFamily="49" charset="0"/>
              <a:buChar char="o"/>
            </a:pPr>
            <a:endParaRPr lang="en-IN" b="0" dirty="0">
              <a:effectLst/>
              <a:latin typeface="Consolas" panose="020B0609020204030204" pitchFamily="49" charset="0"/>
            </a:endParaRPr>
          </a:p>
          <a:p>
            <a:pPr defTabSz="2438400">
              <a:buClr>
                <a:srgbClr val="FF7EB6"/>
              </a:buClr>
              <a:buSzPct val="100000"/>
            </a:pPr>
            <a:endParaRPr lang="en-US" dirty="0">
              <a:effectLst/>
              <a:latin typeface="Consolas" panose="020B0609020204030204" pitchFamily="49" charset="0"/>
            </a:endParaRPr>
          </a:p>
          <a:p>
            <a:pPr defTabSz="2438400">
              <a:buClr>
                <a:srgbClr val="FF7EB6"/>
              </a:buClr>
              <a:buSzPct val="100000"/>
            </a:pPr>
            <a:endParaRPr lang="en-IN" dirty="0">
              <a:effectLst/>
              <a:latin typeface="Consolas" panose="020B0609020204030204" pitchFamily="49" charset="0"/>
            </a:endParaRPr>
          </a:p>
          <a:p>
            <a:pPr defTabSz="2438400">
              <a:buSzPct val="100000"/>
            </a:pPr>
            <a:endParaRPr lang="en-IN" b="1" dirty="0">
              <a:solidFill>
                <a:srgbClr val="FF7EB6"/>
              </a:solidFill>
              <a:effectLst/>
              <a:latin typeface="Consolas" panose="020B0609020204030204" pitchFamily="49" charset="0"/>
            </a:endParaRPr>
          </a:p>
          <a:p>
            <a:pPr algn="l" defTabSz="2438400">
              <a:spcBef>
                <a:spcPts val="2900"/>
              </a:spcBef>
              <a:buSzPct val="100000"/>
            </a:pPr>
            <a:endParaRPr lang="en-IN" kern="0" dirty="0">
              <a:solidFill>
                <a:srgbClr val="000000"/>
              </a:solidFill>
              <a:ea typeface="+mj-ea"/>
              <a:cs typeface="+mj-cs"/>
              <a:sym typeface="IBM Plex Sans Light"/>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
        <p:nvSpPr>
          <p:cNvPr id="5" name="Rectangle 1">
            <a:extLst>
              <a:ext uri="{FF2B5EF4-FFF2-40B4-BE49-F238E27FC236}">
                <a16:creationId xmlns:a16="http://schemas.microsoft.com/office/drawing/2014/main" id="{C1EB60A3-C33C-AD51-B59B-A1AD9C6317F8}"/>
              </a:ext>
            </a:extLst>
          </p:cNvPr>
          <p:cNvSpPr>
            <a:spLocks noChangeArrowheads="1"/>
          </p:cNvSpPr>
          <p:nvPr/>
        </p:nvSpPr>
        <p:spPr bwMode="auto">
          <a:xfrm>
            <a:off x="1261527" y="8201002"/>
            <a:ext cx="16381001" cy="40318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7A7E85"/>
                </a:solidFill>
                <a:effectLst/>
                <a:latin typeface="JetBrains Mono"/>
              </a:rPr>
              <a:t># Make a pass manager with our desired optimization level and backend</a:t>
            </a:r>
            <a:br>
              <a:rPr kumimoji="0" lang="en-US" altLang="en-US" sz="3200" b="0" i="0" u="none" strike="noStrike" cap="none" normalizeH="0" baseline="0" dirty="0">
                <a:ln>
                  <a:noFill/>
                </a:ln>
                <a:solidFill>
                  <a:srgbClr val="7A7E85"/>
                </a:solidFill>
                <a:effectLst/>
                <a:latin typeface="JetBrains Mono"/>
              </a:rPr>
            </a:br>
            <a:r>
              <a:rPr kumimoji="0" lang="en-US" altLang="en-US" sz="3200" b="0" i="0" u="none" strike="noStrike" cap="none" normalizeH="0" baseline="0" dirty="0">
                <a:ln>
                  <a:noFill/>
                </a:ln>
                <a:solidFill>
                  <a:srgbClr val="BCBEC4"/>
                </a:solidFill>
                <a:effectLst/>
                <a:latin typeface="JetBrains Mono"/>
              </a:rPr>
              <a:t>pm_lv1 = </a:t>
            </a:r>
            <a:r>
              <a:rPr kumimoji="0" lang="en-US" altLang="en-US" sz="3200" b="0" i="0" u="none" strike="noStrike" cap="none" normalizeH="0" baseline="0" dirty="0">
                <a:ln>
                  <a:noFill/>
                </a:ln>
                <a:solidFill>
                  <a:srgbClr val="7A7E85"/>
                </a:solidFill>
                <a:effectLst/>
                <a:latin typeface="JetBrains Mono"/>
              </a:rPr>
              <a:t>### your code here ###</a:t>
            </a:r>
            <a:br>
              <a:rPr kumimoji="0" lang="en-US" altLang="en-US" sz="3200" b="0" i="0" u="none" strike="noStrike" cap="none" normalizeH="0" baseline="0" dirty="0">
                <a:ln>
                  <a:noFill/>
                </a:ln>
                <a:solidFill>
                  <a:srgbClr val="7A7E85"/>
                </a:solidFill>
                <a:effectLst/>
                <a:latin typeface="JetBrains Mono"/>
              </a:rPr>
            </a:br>
            <a:br>
              <a:rPr kumimoji="0" lang="en-US" altLang="en-US" sz="3200" b="0" i="0" u="none" strike="noStrike" cap="none" normalizeH="0" baseline="0" dirty="0">
                <a:ln>
                  <a:noFill/>
                </a:ln>
                <a:solidFill>
                  <a:srgbClr val="7A7E85"/>
                </a:solidFill>
                <a:effectLst/>
                <a:latin typeface="JetBrains Mono"/>
              </a:rPr>
            </a:br>
            <a:r>
              <a:rPr kumimoji="0" lang="en-US" altLang="en-US" sz="3200" b="0" i="0" u="none" strike="noStrike" cap="none" normalizeH="0" baseline="0" dirty="0">
                <a:ln>
                  <a:noFill/>
                </a:ln>
                <a:solidFill>
                  <a:srgbClr val="7A7E85"/>
                </a:solidFill>
                <a:effectLst/>
                <a:latin typeface="JetBrains Mono"/>
              </a:rPr>
              <a:t># Run for our random circuit</a:t>
            </a:r>
            <a:br>
              <a:rPr kumimoji="0" lang="en-US" altLang="en-US" sz="3200" b="0" i="0" u="none" strike="noStrike" cap="none" normalizeH="0" baseline="0" dirty="0">
                <a:ln>
                  <a:noFill/>
                </a:ln>
                <a:solidFill>
                  <a:srgbClr val="7A7E85"/>
                </a:solidFill>
                <a:effectLst/>
                <a:latin typeface="JetBrains Mono"/>
              </a:rPr>
            </a:br>
            <a:r>
              <a:rPr kumimoji="0" lang="en-US" altLang="en-US" sz="3200" b="0" i="0" u="none" strike="noStrike" cap="none" normalizeH="0" baseline="0" dirty="0">
                <a:ln>
                  <a:noFill/>
                </a:ln>
                <a:solidFill>
                  <a:srgbClr val="BCBEC4"/>
                </a:solidFill>
                <a:effectLst/>
                <a:latin typeface="JetBrains Mono"/>
              </a:rPr>
              <a:t>tr_lv1 = pm_lv1.run(qc)</a:t>
            </a:r>
            <a:br>
              <a:rPr kumimoji="0" lang="en-US" altLang="en-US" sz="3200" b="0" i="0" u="none" strike="noStrike" cap="none" normalizeH="0" baseline="0" dirty="0">
                <a:ln>
                  <a:noFill/>
                </a:ln>
                <a:solidFill>
                  <a:srgbClr val="BCBEC4"/>
                </a:solidFill>
                <a:effectLst/>
                <a:latin typeface="JetBrains Mono"/>
              </a:rPr>
            </a:b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7A7E85"/>
                </a:solidFill>
                <a:effectLst/>
                <a:latin typeface="JetBrains Mono"/>
              </a:rPr>
              <a:t># uncomment the next line to draw circuit</a:t>
            </a:r>
            <a:br>
              <a:rPr kumimoji="0" lang="en-US" altLang="en-US" sz="3200" b="0" i="0" u="none" strike="noStrike" cap="none" normalizeH="0" baseline="0" dirty="0">
                <a:ln>
                  <a:noFill/>
                </a:ln>
                <a:solidFill>
                  <a:srgbClr val="7A7E85"/>
                </a:solidFill>
                <a:effectLst/>
                <a:latin typeface="JetBrains Mono"/>
              </a:rPr>
            </a:br>
            <a:r>
              <a:rPr kumimoji="0" lang="en-US" altLang="en-US" sz="3200" b="0" i="0" u="none" strike="noStrike" cap="none" normalizeH="0" baseline="0" dirty="0">
                <a:ln>
                  <a:noFill/>
                </a:ln>
                <a:solidFill>
                  <a:srgbClr val="7A7E85"/>
                </a:solidFill>
                <a:effectLst/>
                <a:latin typeface="JetBrains Mono"/>
              </a:rPr>
              <a:t>#tr_lv1.draw('mpl', </a:t>
            </a:r>
            <a:r>
              <a:rPr kumimoji="0" lang="en-US" altLang="en-US" sz="3200" b="0" i="0" u="none" strike="noStrike" cap="none" normalizeH="0" baseline="0" dirty="0" err="1">
                <a:ln>
                  <a:noFill/>
                </a:ln>
                <a:solidFill>
                  <a:srgbClr val="7A7E85"/>
                </a:solidFill>
                <a:effectLst/>
                <a:latin typeface="JetBrains Mono"/>
              </a:rPr>
              <a:t>idle_wires</a:t>
            </a:r>
            <a:r>
              <a:rPr kumimoji="0" lang="en-US" altLang="en-US" sz="3200" b="0" i="0" u="none" strike="noStrike" cap="none" normalizeH="0" baseline="0" dirty="0">
                <a:ln>
                  <a:noFill/>
                </a:ln>
                <a:solidFill>
                  <a:srgbClr val="7A7E85"/>
                </a:solidFill>
                <a:effectLst/>
                <a:latin typeface="JetBrains Mono"/>
              </a:rPr>
              <a:t>=False, fold=60)</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8461339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35386" y="1048456"/>
            <a:ext cx="17141825" cy="1676106"/>
          </a:xfrm>
        </p:spPr>
        <p:txBody>
          <a:bodyPr/>
          <a:lstStyle/>
          <a:p>
            <a:r>
              <a:rPr lang="en-US" sz="8800" dirty="0">
                <a:solidFill>
                  <a:schemeClr val="tx1"/>
                </a:solidFill>
                <a:latin typeface="+mj-lt"/>
              </a:rPr>
              <a:t>Optimization level = 1 </a:t>
            </a:r>
            <a:endParaRPr lang="en-IN" sz="8800" dirty="0">
              <a:solidFill>
                <a:schemeClr val="tx1"/>
              </a:solidFill>
              <a:effectLst/>
              <a:latin typeface="+mj-lt"/>
            </a:endParaRP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21</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719242" y="2960913"/>
            <a:ext cx="16923286" cy="8472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8400">
              <a:buClr>
                <a:srgbClr val="FF7EB6"/>
              </a:buClr>
              <a:buSzPct val="100000"/>
            </a:pPr>
            <a:r>
              <a:rPr lang="en-US" b="0" dirty="0">
                <a:effectLst/>
                <a:latin typeface="Consolas" panose="020B0609020204030204" pitchFamily="49" charset="0"/>
              </a:rPr>
              <a:t>let's once again find the circuit depth of the random circuit, the sum of the total gate number, and compute the performance score of this circuit using </a:t>
            </a:r>
            <a:r>
              <a:rPr lang="en-US" b="0" dirty="0">
                <a:solidFill>
                  <a:srgbClr val="FF7EB6"/>
                </a:solidFill>
                <a:effectLst/>
                <a:latin typeface="Consolas" panose="020B0609020204030204" pitchFamily="49" charset="0"/>
              </a:rPr>
              <a:t>scoring</a:t>
            </a:r>
            <a:r>
              <a:rPr lang="en-US" b="0" dirty="0">
                <a:effectLst/>
                <a:latin typeface="Consolas" panose="020B0609020204030204" pitchFamily="49" charset="0"/>
              </a:rPr>
              <a:t>.</a:t>
            </a:r>
            <a:endParaRPr lang="en-IN" b="0" dirty="0">
              <a:effectLst/>
              <a:latin typeface="Consolas" panose="020B0609020204030204" pitchFamily="49" charset="0"/>
            </a:endParaRPr>
          </a:p>
          <a:p>
            <a:pPr marL="571500" indent="-571500" defTabSz="2438400">
              <a:buClr>
                <a:srgbClr val="FF7EB6"/>
              </a:buClr>
              <a:buSzPct val="100000"/>
              <a:buFont typeface="Courier New" panose="02070309020205020404" pitchFamily="49" charset="0"/>
              <a:buChar char="o"/>
            </a:pPr>
            <a:endParaRPr lang="en-IN" b="0" dirty="0">
              <a:effectLst/>
              <a:latin typeface="Consolas" panose="020B0609020204030204" pitchFamily="49" charset="0"/>
            </a:endParaRPr>
          </a:p>
          <a:p>
            <a:pPr defTabSz="2438400">
              <a:buClr>
                <a:srgbClr val="FF7EB6"/>
              </a:buClr>
              <a:buSzPct val="100000"/>
            </a:pPr>
            <a:endParaRPr lang="en-US" dirty="0">
              <a:effectLst/>
              <a:latin typeface="Consolas" panose="020B0609020204030204" pitchFamily="49" charset="0"/>
            </a:endParaRPr>
          </a:p>
          <a:p>
            <a:pPr defTabSz="2438400">
              <a:buClr>
                <a:srgbClr val="FF7EB6"/>
              </a:buClr>
              <a:buSzPct val="100000"/>
            </a:pPr>
            <a:endParaRPr lang="en-IN" dirty="0">
              <a:effectLst/>
              <a:latin typeface="Consolas" panose="020B0609020204030204" pitchFamily="49" charset="0"/>
            </a:endParaRPr>
          </a:p>
          <a:p>
            <a:pPr defTabSz="2438400">
              <a:buSzPct val="100000"/>
            </a:pPr>
            <a:endParaRPr lang="en-IN" b="1" dirty="0">
              <a:solidFill>
                <a:srgbClr val="FF7EB6"/>
              </a:solidFill>
              <a:effectLst/>
              <a:latin typeface="Consolas" panose="020B0609020204030204" pitchFamily="49" charset="0"/>
            </a:endParaRPr>
          </a:p>
          <a:p>
            <a:pPr algn="l" defTabSz="2438400">
              <a:spcBef>
                <a:spcPts val="2900"/>
              </a:spcBef>
              <a:buSzPct val="100000"/>
            </a:pPr>
            <a:endParaRPr lang="en-IN" kern="0" dirty="0">
              <a:solidFill>
                <a:srgbClr val="000000"/>
              </a:solidFill>
              <a:ea typeface="+mj-ea"/>
              <a:cs typeface="+mj-cs"/>
              <a:sym typeface="IBM Plex Sans Light"/>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
        <p:nvSpPr>
          <p:cNvPr id="7" name="Rectangle 1">
            <a:extLst>
              <a:ext uri="{FF2B5EF4-FFF2-40B4-BE49-F238E27FC236}">
                <a16:creationId xmlns:a16="http://schemas.microsoft.com/office/drawing/2014/main" id="{08D074C5-9FE0-5CF6-3EC9-A169EDC89970}"/>
              </a:ext>
            </a:extLst>
          </p:cNvPr>
          <p:cNvSpPr>
            <a:spLocks noChangeArrowheads="1"/>
          </p:cNvSpPr>
          <p:nvPr/>
        </p:nvSpPr>
        <p:spPr bwMode="auto">
          <a:xfrm>
            <a:off x="535386" y="5461819"/>
            <a:ext cx="17101139" cy="64940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7A7E85"/>
                </a:solidFill>
                <a:effectLst/>
                <a:latin typeface="JetBrains Mono"/>
              </a:rPr>
              <a:t>### Your code here ###</a:t>
            </a:r>
            <a:br>
              <a:rPr kumimoji="0" lang="en-US" altLang="en-US" sz="3200" b="0" i="0" u="none" strike="noStrike" cap="none" normalizeH="0" baseline="0" dirty="0">
                <a:ln>
                  <a:noFill/>
                </a:ln>
                <a:solidFill>
                  <a:srgbClr val="7A7E85"/>
                </a:solidFill>
                <a:effectLst/>
                <a:latin typeface="JetBrains Mono"/>
              </a:rPr>
            </a:br>
            <a:br>
              <a:rPr kumimoji="0" lang="en-US" altLang="en-US" sz="3200" b="0" i="0" u="none" strike="noStrike" cap="none" normalizeH="0" baseline="0" dirty="0">
                <a:ln>
                  <a:noFill/>
                </a:ln>
                <a:solidFill>
                  <a:srgbClr val="7A7E85"/>
                </a:solidFill>
                <a:effectLst/>
                <a:latin typeface="JetBrains Mono"/>
              </a:rPr>
            </a:br>
            <a:r>
              <a:rPr kumimoji="0" lang="en-US" altLang="en-US" sz="3200" b="0" i="0" u="none" strike="noStrike" cap="none" normalizeH="0" baseline="0" dirty="0" err="1">
                <a:ln>
                  <a:noFill/>
                </a:ln>
                <a:solidFill>
                  <a:srgbClr val="BCBEC4"/>
                </a:solidFill>
                <a:effectLst/>
                <a:latin typeface="JetBrains Mono"/>
              </a:rPr>
              <a:t>circuit_depths</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'opt_lv_1'</a:t>
            </a:r>
            <a:r>
              <a:rPr kumimoji="0" lang="en-US" altLang="en-US" sz="3200" b="0" i="0" u="none" strike="noStrike" cap="none" normalizeH="0" baseline="0" dirty="0">
                <a:ln>
                  <a:noFill/>
                </a:ln>
                <a:solidFill>
                  <a:srgbClr val="BCBEC4"/>
                </a:solidFill>
                <a:effectLst/>
                <a:latin typeface="JetBrains Mono"/>
              </a:rPr>
              <a:t>] =</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err="1">
                <a:ln>
                  <a:noFill/>
                </a:ln>
                <a:solidFill>
                  <a:srgbClr val="BCBEC4"/>
                </a:solidFill>
                <a:effectLst/>
                <a:latin typeface="JetBrains Mono"/>
              </a:rPr>
              <a:t>gate_counts</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'opt_lv_1'</a:t>
            </a:r>
            <a:r>
              <a:rPr kumimoji="0" lang="en-US" altLang="en-US" sz="3200" b="0" i="0" u="none" strike="noStrike" cap="none" normalizeH="0" baseline="0" dirty="0">
                <a:ln>
                  <a:noFill/>
                </a:ln>
                <a:solidFill>
                  <a:srgbClr val="BCBEC4"/>
                </a:solidFill>
                <a:effectLst/>
                <a:latin typeface="JetBrains Mono"/>
              </a:rPr>
              <a:t>] =</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scores[</a:t>
            </a:r>
            <a:r>
              <a:rPr kumimoji="0" lang="en-US" altLang="en-US" sz="3200" b="0" i="0" u="none" strike="noStrike" cap="none" normalizeH="0" baseline="0" dirty="0">
                <a:ln>
                  <a:noFill/>
                </a:ln>
                <a:solidFill>
                  <a:srgbClr val="6AAB73"/>
                </a:solidFill>
                <a:effectLst/>
                <a:latin typeface="JetBrains Mono"/>
              </a:rPr>
              <a:t>'opt_lv_1'</a:t>
            </a:r>
            <a:r>
              <a:rPr kumimoji="0" lang="en-US" altLang="en-US" sz="3200" b="0" i="0" u="none" strike="noStrike" cap="none" normalizeH="0" baseline="0" dirty="0">
                <a:ln>
                  <a:noFill/>
                </a:ln>
                <a:solidFill>
                  <a:srgbClr val="BCBEC4"/>
                </a:solidFill>
                <a:effectLst/>
                <a:latin typeface="JetBrains Mono"/>
              </a:rPr>
              <a:t>] =</a:t>
            </a:r>
            <a:br>
              <a:rPr kumimoji="0" lang="en-US" altLang="en-US" sz="3200" b="0" i="0" u="none" strike="noStrike" cap="none" normalizeH="0" baseline="0" dirty="0">
                <a:ln>
                  <a:noFill/>
                </a:ln>
                <a:solidFill>
                  <a:srgbClr val="BCBEC4"/>
                </a:solidFill>
                <a:effectLst/>
                <a:latin typeface="JetBrains Mono"/>
              </a:rPr>
            </a:b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7A7E85"/>
                </a:solidFill>
                <a:effectLst/>
                <a:latin typeface="JetBrains Mono"/>
              </a:rPr>
              <a:t>### Don't change code after this line ###</a:t>
            </a:r>
            <a:br>
              <a:rPr kumimoji="0" lang="en-US" altLang="en-US" sz="3200" b="0" i="0" u="none" strike="noStrike" cap="none" normalizeH="0" baseline="0" dirty="0">
                <a:ln>
                  <a:noFill/>
                </a:ln>
                <a:solidFill>
                  <a:srgbClr val="7A7E85"/>
                </a:solidFill>
                <a:effectLst/>
                <a:latin typeface="JetBrains Mono"/>
              </a:rPr>
            </a:br>
            <a:br>
              <a:rPr kumimoji="0" lang="en-US" altLang="en-US" sz="3200" b="0" i="0" u="none" strike="noStrike" cap="none" normalizeH="0" baseline="0" dirty="0">
                <a:ln>
                  <a:noFill/>
                </a:ln>
                <a:solidFill>
                  <a:srgbClr val="7A7E85"/>
                </a:solidFill>
                <a:effectLst/>
                <a:latin typeface="JetBrains Mono"/>
              </a:rPr>
            </a:br>
            <a:r>
              <a:rPr kumimoji="0" lang="en-US" altLang="en-US" sz="3200" b="0" i="0" u="none" strike="noStrike" cap="none" normalizeH="0" baseline="0" dirty="0">
                <a:ln>
                  <a:noFill/>
                </a:ln>
                <a:solidFill>
                  <a:srgbClr val="8888C6"/>
                </a:solidFill>
                <a:effectLst/>
                <a:latin typeface="JetBrains Mono"/>
              </a:rPr>
              <a:t>print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"Optimization level 1 results"</a:t>
            </a:r>
            <a:r>
              <a:rPr kumimoji="0" lang="en-US" altLang="en-US" sz="3200" b="0" i="0" u="none" strike="noStrike" cap="none" normalizeH="0" baseline="0" dirty="0">
                <a:ln>
                  <a:noFill/>
                </a:ln>
                <a:solidFill>
                  <a:srgbClr val="BCBEC4"/>
                </a:solidFill>
                <a:effectLst/>
                <a:latin typeface="JetBrains Mono"/>
              </a:rPr>
              <a:t>)</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8888C6"/>
                </a:solidFill>
                <a:effectLst/>
                <a:latin typeface="JetBrains Mono"/>
              </a:rPr>
              <a:t>print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a:t>
            </a:r>
            <a:r>
              <a:rPr kumimoji="0" lang="en-US" altLang="en-US" sz="3200" b="0" i="0" u="none" strike="noStrike" cap="none" normalizeH="0" baseline="0" dirty="0">
                <a:ln>
                  <a:noFill/>
                </a:ln>
                <a:solidFill>
                  <a:srgbClr val="BCBEC4"/>
                </a:solidFill>
                <a:effectLst/>
                <a:latin typeface="JetBrains Mono"/>
              </a:rPr>
              <a:t>)</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8888C6"/>
                </a:solidFill>
                <a:effectLst/>
                <a:latin typeface="JetBrains Mono"/>
              </a:rPr>
              <a:t>print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"Circuit depth:"</a:t>
            </a: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err="1">
                <a:ln>
                  <a:noFill/>
                </a:ln>
                <a:solidFill>
                  <a:srgbClr val="BCBEC4"/>
                </a:solidFill>
                <a:effectLst/>
                <a:latin typeface="JetBrains Mono"/>
              </a:rPr>
              <a:t>circuit_depths</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'opt_lv_1'</a:t>
            </a:r>
            <a:r>
              <a:rPr kumimoji="0" lang="en-US" altLang="en-US" sz="3200" b="0" i="0" u="none" strike="noStrike" cap="none" normalizeH="0" baseline="0" dirty="0">
                <a:ln>
                  <a:noFill/>
                </a:ln>
                <a:solidFill>
                  <a:srgbClr val="BCBEC4"/>
                </a:solidFill>
                <a:effectLst/>
                <a:latin typeface="JetBrains Mono"/>
              </a:rPr>
              <a:t>])</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8888C6"/>
                </a:solidFill>
                <a:effectLst/>
                <a:latin typeface="JetBrains Mono"/>
              </a:rPr>
              <a:t>print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"Gate count:"</a:t>
            </a: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err="1">
                <a:ln>
                  <a:noFill/>
                </a:ln>
                <a:solidFill>
                  <a:srgbClr val="BCBEC4"/>
                </a:solidFill>
                <a:effectLst/>
                <a:latin typeface="JetBrains Mono"/>
              </a:rPr>
              <a:t>gate_counts</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'opt_lv_1'</a:t>
            </a:r>
            <a:r>
              <a:rPr kumimoji="0" lang="en-US" altLang="en-US" sz="3200" b="0" i="0" u="none" strike="noStrike" cap="none" normalizeH="0" baseline="0" dirty="0">
                <a:ln>
                  <a:noFill/>
                </a:ln>
                <a:solidFill>
                  <a:srgbClr val="BCBEC4"/>
                </a:solidFill>
                <a:effectLst/>
                <a:latin typeface="JetBrains Mono"/>
              </a:rPr>
              <a:t>])</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8888C6"/>
                </a:solidFill>
                <a:effectLst/>
                <a:latin typeface="JetBrains Mono"/>
              </a:rPr>
              <a:t>print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"Score:"</a:t>
            </a:r>
            <a:r>
              <a:rPr kumimoji="0" lang="en-US" altLang="en-US" sz="3200" b="0" i="0" u="none" strike="noStrike" cap="none" normalizeH="0" baseline="0" dirty="0">
                <a:ln>
                  <a:noFill/>
                </a:ln>
                <a:solidFill>
                  <a:srgbClr val="BCBEC4"/>
                </a:solidFill>
                <a:effectLst/>
                <a:latin typeface="JetBrains Mono"/>
              </a:rPr>
              <a:t>, scores[</a:t>
            </a:r>
            <a:r>
              <a:rPr kumimoji="0" lang="en-US" altLang="en-US" sz="3200" b="0" i="0" u="none" strike="noStrike" cap="none" normalizeH="0" baseline="0" dirty="0">
                <a:ln>
                  <a:noFill/>
                </a:ln>
                <a:solidFill>
                  <a:srgbClr val="6AAB73"/>
                </a:solidFill>
                <a:effectLst/>
                <a:latin typeface="JetBrains Mono"/>
              </a:rPr>
              <a:t>'opt_lv_1'</a:t>
            </a:r>
            <a:r>
              <a:rPr kumimoji="0" lang="en-US" altLang="en-US" sz="3200" b="0" i="0" u="none" strike="noStrike" cap="none" normalizeH="0" baseline="0" dirty="0">
                <a:ln>
                  <a:noFill/>
                </a:ln>
                <a:solidFill>
                  <a:srgbClr val="BCBEC4"/>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1753814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35386" y="1048456"/>
            <a:ext cx="17141825" cy="1676106"/>
          </a:xfrm>
        </p:spPr>
        <p:txBody>
          <a:bodyPr/>
          <a:lstStyle/>
          <a:p>
            <a:r>
              <a:rPr lang="en-US" sz="8800" dirty="0">
                <a:solidFill>
                  <a:schemeClr val="tx1"/>
                </a:solidFill>
                <a:latin typeface="+mj-lt"/>
              </a:rPr>
              <a:t>Optimization level = 2 </a:t>
            </a:r>
            <a:endParaRPr lang="en-IN" sz="8800" dirty="0">
              <a:solidFill>
                <a:schemeClr val="tx1"/>
              </a:solidFill>
              <a:effectLst/>
              <a:latin typeface="+mj-lt"/>
            </a:endParaRP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22</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719242" y="2960913"/>
            <a:ext cx="16923286" cy="84727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8400">
              <a:buClr>
                <a:srgbClr val="FF7EB6"/>
              </a:buClr>
              <a:buSzPct val="100000"/>
            </a:pPr>
            <a:r>
              <a:rPr lang="en-US" b="0" dirty="0">
                <a:effectLst/>
                <a:latin typeface="Consolas" panose="020B0609020204030204" pitchFamily="49" charset="0"/>
              </a:rPr>
              <a:t>Optimization level 2 performs a </a:t>
            </a:r>
            <a:r>
              <a:rPr lang="en-US" b="0" dirty="0">
                <a:solidFill>
                  <a:srgbClr val="FF7EB6"/>
                </a:solidFill>
                <a:effectLst/>
                <a:latin typeface="Consolas" panose="020B0609020204030204" pitchFamily="49" charset="0"/>
              </a:rPr>
              <a:t>medium optimization</a:t>
            </a:r>
            <a:r>
              <a:rPr lang="en-US" b="0" dirty="0">
                <a:effectLst/>
                <a:latin typeface="Consolas" panose="020B0609020204030204" pitchFamily="49" charset="0"/>
              </a:rPr>
              <a:t>, which means:</a:t>
            </a:r>
          </a:p>
          <a:p>
            <a:pPr defTabSz="2438400">
              <a:buClr>
                <a:srgbClr val="FF7EB6"/>
              </a:buClr>
              <a:buSzPct val="100000"/>
            </a:pPr>
            <a:endParaRPr lang="en-US" b="0" dirty="0">
              <a:effectLst/>
              <a:latin typeface="Consolas" panose="020B0609020204030204" pitchFamily="49" charset="0"/>
            </a:endParaRPr>
          </a:p>
          <a:p>
            <a:pPr marL="571500" indent="-571500" defTabSz="2438400">
              <a:spcAft>
                <a:spcPts val="1200"/>
              </a:spcAft>
              <a:buClr>
                <a:srgbClr val="FF7EB6"/>
              </a:buClr>
              <a:buSzPct val="100000"/>
              <a:buFont typeface="Courier New" panose="02070309020205020404" pitchFamily="49" charset="0"/>
              <a:buChar char="o"/>
            </a:pPr>
            <a:r>
              <a:rPr lang="en-US" b="0" dirty="0">
                <a:solidFill>
                  <a:srgbClr val="FF7EB6"/>
                </a:solidFill>
                <a:effectLst/>
                <a:latin typeface="Consolas" panose="020B0609020204030204" pitchFamily="49" charset="0"/>
              </a:rPr>
              <a:t>Layout/Routing</a:t>
            </a:r>
            <a:r>
              <a:rPr lang="en-US" b="0" dirty="0">
                <a:effectLst/>
                <a:latin typeface="Consolas" panose="020B0609020204030204" pitchFamily="49" charset="0"/>
              </a:rPr>
              <a:t>: Optimization level 1 (without trivial) + heuristic optimized with greater search depth and trials of optimization function. Because TrivialLayout is not used, there is no attempt to use the same physical and virtual qubit numbers.</a:t>
            </a:r>
          </a:p>
          <a:p>
            <a:pPr marL="571500" indent="-571500" defTabSz="2438400">
              <a:buClr>
                <a:srgbClr val="FF7EB6"/>
              </a:buClr>
              <a:buSzPct val="100000"/>
              <a:buFont typeface="Courier New" panose="02070309020205020404" pitchFamily="49" charset="0"/>
              <a:buChar char="o"/>
            </a:pPr>
            <a:r>
              <a:rPr lang="en-IN" b="0" dirty="0" err="1">
                <a:solidFill>
                  <a:srgbClr val="FF7EB6"/>
                </a:solidFill>
                <a:effectLst/>
                <a:latin typeface="Consolas" panose="020B0609020204030204" pitchFamily="49" charset="0"/>
              </a:rPr>
              <a:t>CommutativeCancellation</a:t>
            </a:r>
            <a:endParaRPr lang="en-IN" b="0" dirty="0">
              <a:solidFill>
                <a:srgbClr val="FF7EB6"/>
              </a:solidFill>
              <a:effectLst/>
              <a:latin typeface="Consolas" panose="020B0609020204030204" pitchFamily="49" charset="0"/>
            </a:endParaRPr>
          </a:p>
          <a:p>
            <a:pPr marL="571500" indent="-571500" defTabSz="2438400">
              <a:buClr>
                <a:srgbClr val="FF7EB6"/>
              </a:buClr>
              <a:buSzPct val="100000"/>
              <a:buFont typeface="Courier New" panose="02070309020205020404" pitchFamily="49" charset="0"/>
              <a:buChar char="o"/>
            </a:pPr>
            <a:endParaRPr lang="en-IN" b="0" dirty="0">
              <a:effectLst/>
              <a:latin typeface="Consolas" panose="020B0609020204030204" pitchFamily="49" charset="0"/>
            </a:endParaRPr>
          </a:p>
          <a:p>
            <a:pPr defTabSz="2438400">
              <a:buClr>
                <a:srgbClr val="FF7EB6"/>
              </a:buClr>
              <a:buSzPct val="100000"/>
            </a:pPr>
            <a:endParaRPr lang="en-US" dirty="0">
              <a:effectLst/>
              <a:latin typeface="Consolas" panose="020B0609020204030204" pitchFamily="49" charset="0"/>
            </a:endParaRPr>
          </a:p>
          <a:p>
            <a:pPr defTabSz="2438400">
              <a:buClr>
                <a:srgbClr val="FF7EB6"/>
              </a:buClr>
              <a:buSzPct val="100000"/>
            </a:pPr>
            <a:endParaRPr lang="en-IN" dirty="0">
              <a:effectLst/>
              <a:latin typeface="Consolas" panose="020B0609020204030204" pitchFamily="49" charset="0"/>
            </a:endParaRPr>
          </a:p>
          <a:p>
            <a:pPr defTabSz="2438400">
              <a:buSzPct val="100000"/>
            </a:pPr>
            <a:endParaRPr lang="en-IN" b="1" dirty="0">
              <a:solidFill>
                <a:srgbClr val="FF7EB6"/>
              </a:solidFill>
              <a:effectLst/>
              <a:latin typeface="Consolas" panose="020B0609020204030204" pitchFamily="49" charset="0"/>
            </a:endParaRPr>
          </a:p>
          <a:p>
            <a:pPr algn="l" defTabSz="2438400">
              <a:spcBef>
                <a:spcPts val="2900"/>
              </a:spcBef>
              <a:buSzPct val="100000"/>
            </a:pPr>
            <a:endParaRPr lang="en-IN" kern="0" dirty="0">
              <a:solidFill>
                <a:srgbClr val="000000"/>
              </a:solidFill>
              <a:ea typeface="+mj-ea"/>
              <a:cs typeface="+mj-cs"/>
              <a:sym typeface="IBM Plex Sans Light"/>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
        <p:nvSpPr>
          <p:cNvPr id="5" name="Rectangle 1">
            <a:extLst>
              <a:ext uri="{FF2B5EF4-FFF2-40B4-BE49-F238E27FC236}">
                <a16:creationId xmlns:a16="http://schemas.microsoft.com/office/drawing/2014/main" id="{231F2227-2466-541C-54BF-8CE15005F8F1}"/>
              </a:ext>
            </a:extLst>
          </p:cNvPr>
          <p:cNvSpPr>
            <a:spLocks noChangeArrowheads="1"/>
          </p:cNvSpPr>
          <p:nvPr/>
        </p:nvSpPr>
        <p:spPr bwMode="auto">
          <a:xfrm>
            <a:off x="1266939" y="7740133"/>
            <a:ext cx="16375589" cy="403187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7A7E85"/>
                </a:solidFill>
                <a:effectLst/>
                <a:latin typeface="JetBrains Mono"/>
              </a:rPr>
              <a:t># Make a pass manager with our desired optimization level and backend</a:t>
            </a:r>
            <a:br>
              <a:rPr kumimoji="0" lang="en-US" altLang="en-US" sz="3200" b="0" i="0" u="none" strike="noStrike" cap="none" normalizeH="0" baseline="0" dirty="0">
                <a:ln>
                  <a:noFill/>
                </a:ln>
                <a:solidFill>
                  <a:srgbClr val="7A7E85"/>
                </a:solidFill>
                <a:effectLst/>
                <a:latin typeface="JetBrains Mono"/>
              </a:rPr>
            </a:br>
            <a:r>
              <a:rPr kumimoji="0" lang="en-US" altLang="en-US" sz="3200" b="0" i="0" u="none" strike="noStrike" cap="none" normalizeH="0" baseline="0" dirty="0">
                <a:ln>
                  <a:noFill/>
                </a:ln>
                <a:solidFill>
                  <a:srgbClr val="BCBEC4"/>
                </a:solidFill>
                <a:effectLst/>
                <a:latin typeface="JetBrains Mono"/>
              </a:rPr>
              <a:t>pm_lv2 = </a:t>
            </a:r>
            <a:r>
              <a:rPr kumimoji="0" lang="en-US" altLang="en-US" sz="3200" b="0" i="0" u="none" strike="noStrike" cap="none" normalizeH="0" baseline="0" dirty="0">
                <a:ln>
                  <a:noFill/>
                </a:ln>
                <a:solidFill>
                  <a:srgbClr val="7A7E85"/>
                </a:solidFill>
                <a:effectLst/>
                <a:latin typeface="JetBrains Mono"/>
              </a:rPr>
              <a:t>### your code here ###</a:t>
            </a:r>
            <a:br>
              <a:rPr kumimoji="0" lang="en-US" altLang="en-US" sz="3200" b="0" i="0" u="none" strike="noStrike" cap="none" normalizeH="0" baseline="0" dirty="0">
                <a:ln>
                  <a:noFill/>
                </a:ln>
                <a:solidFill>
                  <a:srgbClr val="7A7E85"/>
                </a:solidFill>
                <a:effectLst/>
                <a:latin typeface="JetBrains Mono"/>
              </a:rPr>
            </a:br>
            <a:br>
              <a:rPr kumimoji="0" lang="en-US" altLang="en-US" sz="3200" b="0" i="0" u="none" strike="noStrike" cap="none" normalizeH="0" baseline="0" dirty="0">
                <a:ln>
                  <a:noFill/>
                </a:ln>
                <a:solidFill>
                  <a:srgbClr val="7A7E85"/>
                </a:solidFill>
                <a:effectLst/>
                <a:latin typeface="JetBrains Mono"/>
              </a:rPr>
            </a:br>
            <a:r>
              <a:rPr kumimoji="0" lang="en-US" altLang="en-US" sz="3200" b="0" i="0" u="none" strike="noStrike" cap="none" normalizeH="0" baseline="0" dirty="0">
                <a:ln>
                  <a:noFill/>
                </a:ln>
                <a:solidFill>
                  <a:srgbClr val="7A7E85"/>
                </a:solidFill>
                <a:effectLst/>
                <a:latin typeface="JetBrains Mono"/>
              </a:rPr>
              <a:t># Run for our random circuit</a:t>
            </a:r>
            <a:br>
              <a:rPr kumimoji="0" lang="en-US" altLang="en-US" sz="3200" b="0" i="0" u="none" strike="noStrike" cap="none" normalizeH="0" baseline="0" dirty="0">
                <a:ln>
                  <a:noFill/>
                </a:ln>
                <a:solidFill>
                  <a:srgbClr val="7A7E85"/>
                </a:solidFill>
                <a:effectLst/>
                <a:latin typeface="JetBrains Mono"/>
              </a:rPr>
            </a:br>
            <a:r>
              <a:rPr kumimoji="0" lang="en-US" altLang="en-US" sz="3200" b="0" i="0" u="none" strike="noStrike" cap="none" normalizeH="0" baseline="0" dirty="0">
                <a:ln>
                  <a:noFill/>
                </a:ln>
                <a:solidFill>
                  <a:srgbClr val="BCBEC4"/>
                </a:solidFill>
                <a:effectLst/>
                <a:latin typeface="JetBrains Mono"/>
              </a:rPr>
              <a:t>tr_lv2 = pm_lv2.run(qc)</a:t>
            </a:r>
            <a:br>
              <a:rPr kumimoji="0" lang="en-US" altLang="en-US" sz="3200" b="0" i="0" u="none" strike="noStrike" cap="none" normalizeH="0" baseline="0" dirty="0">
                <a:ln>
                  <a:noFill/>
                </a:ln>
                <a:solidFill>
                  <a:srgbClr val="BCBEC4"/>
                </a:solidFill>
                <a:effectLst/>
                <a:latin typeface="JetBrains Mono"/>
              </a:rPr>
            </a:b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7A7E85"/>
                </a:solidFill>
                <a:effectLst/>
                <a:latin typeface="JetBrains Mono"/>
              </a:rPr>
              <a:t># uncomment the next line to draw circuit</a:t>
            </a:r>
            <a:br>
              <a:rPr kumimoji="0" lang="en-US" altLang="en-US" sz="3200" b="0" i="0" u="none" strike="noStrike" cap="none" normalizeH="0" baseline="0" dirty="0">
                <a:ln>
                  <a:noFill/>
                </a:ln>
                <a:solidFill>
                  <a:srgbClr val="7A7E85"/>
                </a:solidFill>
                <a:effectLst/>
                <a:latin typeface="JetBrains Mono"/>
              </a:rPr>
            </a:br>
            <a:r>
              <a:rPr kumimoji="0" lang="en-US" altLang="en-US" sz="3200" b="0" i="0" u="none" strike="noStrike" cap="none" normalizeH="0" baseline="0" dirty="0">
                <a:ln>
                  <a:noFill/>
                </a:ln>
                <a:solidFill>
                  <a:srgbClr val="7A7E85"/>
                </a:solidFill>
                <a:effectLst/>
                <a:latin typeface="JetBrains Mono"/>
              </a:rPr>
              <a:t>#tr_lv2.draw('mpl', </a:t>
            </a:r>
            <a:r>
              <a:rPr kumimoji="0" lang="en-US" altLang="en-US" sz="3200" b="0" i="0" u="none" strike="noStrike" cap="none" normalizeH="0" baseline="0" dirty="0" err="1">
                <a:ln>
                  <a:noFill/>
                </a:ln>
                <a:solidFill>
                  <a:srgbClr val="7A7E85"/>
                </a:solidFill>
                <a:effectLst/>
                <a:latin typeface="JetBrains Mono"/>
              </a:rPr>
              <a:t>idle_wires</a:t>
            </a:r>
            <a:r>
              <a:rPr kumimoji="0" lang="en-US" altLang="en-US" sz="3200" b="0" i="0" u="none" strike="noStrike" cap="none" normalizeH="0" baseline="0" dirty="0">
                <a:ln>
                  <a:noFill/>
                </a:ln>
                <a:solidFill>
                  <a:srgbClr val="7A7E85"/>
                </a:solidFill>
                <a:effectLst/>
                <a:latin typeface="JetBrains Mono"/>
              </a:rPr>
              <a:t>=False, fold=60)</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8867292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35386" y="1048456"/>
            <a:ext cx="17141825" cy="1676106"/>
          </a:xfrm>
        </p:spPr>
        <p:txBody>
          <a:bodyPr/>
          <a:lstStyle/>
          <a:p>
            <a:r>
              <a:rPr lang="en-US" sz="8800" dirty="0">
                <a:solidFill>
                  <a:schemeClr val="tx1"/>
                </a:solidFill>
                <a:latin typeface="+mj-lt"/>
              </a:rPr>
              <a:t>Optimization level = 2 </a:t>
            </a:r>
            <a:endParaRPr lang="en-IN" sz="8800" dirty="0">
              <a:solidFill>
                <a:schemeClr val="tx1"/>
              </a:solidFill>
              <a:effectLst/>
              <a:latin typeface="+mj-lt"/>
            </a:endParaRP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23</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719242" y="3156857"/>
            <a:ext cx="16923286" cy="8276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8400">
              <a:buClr>
                <a:srgbClr val="FF7EB6"/>
              </a:buClr>
              <a:buSzPct val="100000"/>
            </a:pPr>
            <a:r>
              <a:rPr lang="en-US" b="0" dirty="0">
                <a:effectLst/>
                <a:latin typeface="Consolas" panose="020B0609020204030204" pitchFamily="49" charset="0"/>
              </a:rPr>
              <a:t>let's measure the performance of </a:t>
            </a:r>
            <a:r>
              <a:rPr lang="en-US" b="0" dirty="0" err="1">
                <a:effectLst/>
                <a:latin typeface="Consolas" panose="020B0609020204030204" pitchFamily="49" charset="0"/>
              </a:rPr>
              <a:t>transpiling</a:t>
            </a:r>
            <a:r>
              <a:rPr lang="en-US" b="0" dirty="0">
                <a:effectLst/>
                <a:latin typeface="Consolas" panose="020B0609020204030204" pitchFamily="49" charset="0"/>
              </a:rPr>
              <a:t>.</a:t>
            </a:r>
          </a:p>
          <a:p>
            <a:pPr defTabSz="2438400">
              <a:buClr>
                <a:srgbClr val="FF7EB6"/>
              </a:buClr>
              <a:buSzPct val="100000"/>
            </a:pPr>
            <a:endParaRPr lang="en-IN" b="0" dirty="0">
              <a:effectLst/>
              <a:latin typeface="Consolas" panose="020B0609020204030204" pitchFamily="49" charset="0"/>
            </a:endParaRPr>
          </a:p>
          <a:p>
            <a:pPr defTabSz="2438400">
              <a:buClr>
                <a:srgbClr val="FF7EB6"/>
              </a:buClr>
              <a:buSzPct val="100000"/>
            </a:pPr>
            <a:endParaRPr lang="en-US" dirty="0">
              <a:effectLst/>
              <a:latin typeface="Consolas" panose="020B0609020204030204" pitchFamily="49" charset="0"/>
            </a:endParaRPr>
          </a:p>
          <a:p>
            <a:pPr defTabSz="2438400">
              <a:buClr>
                <a:srgbClr val="FF7EB6"/>
              </a:buClr>
              <a:buSzPct val="100000"/>
            </a:pPr>
            <a:endParaRPr lang="en-IN" dirty="0">
              <a:effectLst/>
              <a:latin typeface="Consolas" panose="020B0609020204030204" pitchFamily="49" charset="0"/>
            </a:endParaRPr>
          </a:p>
          <a:p>
            <a:pPr defTabSz="2438400">
              <a:buSzPct val="100000"/>
            </a:pPr>
            <a:endParaRPr lang="en-IN" b="1" dirty="0">
              <a:solidFill>
                <a:srgbClr val="FF7EB6"/>
              </a:solidFill>
              <a:effectLst/>
              <a:latin typeface="Consolas" panose="020B0609020204030204" pitchFamily="49" charset="0"/>
            </a:endParaRPr>
          </a:p>
          <a:p>
            <a:pPr algn="l" defTabSz="2438400">
              <a:spcBef>
                <a:spcPts val="2900"/>
              </a:spcBef>
              <a:buSzPct val="100000"/>
            </a:pPr>
            <a:endParaRPr lang="en-IN" kern="0" dirty="0">
              <a:solidFill>
                <a:srgbClr val="000000"/>
              </a:solidFill>
              <a:ea typeface="+mj-ea"/>
              <a:cs typeface="+mj-cs"/>
              <a:sym typeface="IBM Plex Sans Light"/>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
        <p:nvSpPr>
          <p:cNvPr id="7" name="Rectangle 1">
            <a:extLst>
              <a:ext uri="{FF2B5EF4-FFF2-40B4-BE49-F238E27FC236}">
                <a16:creationId xmlns:a16="http://schemas.microsoft.com/office/drawing/2014/main" id="{0A082188-9837-7778-1FB9-10A7C8B38F87}"/>
              </a:ext>
            </a:extLst>
          </p:cNvPr>
          <p:cNvSpPr>
            <a:spLocks noChangeArrowheads="1"/>
          </p:cNvSpPr>
          <p:nvPr/>
        </p:nvSpPr>
        <p:spPr bwMode="auto">
          <a:xfrm>
            <a:off x="785776" y="4359982"/>
            <a:ext cx="16641043" cy="729430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7A7E85"/>
                </a:solidFill>
                <a:effectLst/>
                <a:latin typeface="JetBrains Mono"/>
              </a:rPr>
              <a:t>### Your code here ###</a:t>
            </a:r>
            <a:br>
              <a:rPr kumimoji="0" lang="en-US" altLang="en-US" b="0" i="0" u="none" strike="noStrike" cap="none" normalizeH="0" baseline="0" dirty="0">
                <a:ln>
                  <a:noFill/>
                </a:ln>
                <a:solidFill>
                  <a:srgbClr val="7A7E85"/>
                </a:solidFill>
                <a:effectLst/>
                <a:latin typeface="JetBrains Mono"/>
              </a:rPr>
            </a:br>
            <a:br>
              <a:rPr kumimoji="0" lang="en-US" altLang="en-US" b="0" i="0" u="none" strike="noStrike" cap="none" normalizeH="0" baseline="0" dirty="0">
                <a:ln>
                  <a:noFill/>
                </a:ln>
                <a:solidFill>
                  <a:srgbClr val="7A7E85"/>
                </a:solidFill>
                <a:effectLst/>
                <a:latin typeface="JetBrains Mono"/>
              </a:rPr>
            </a:br>
            <a:r>
              <a:rPr kumimoji="0" lang="en-US" altLang="en-US" b="0" i="0" u="none" strike="noStrike" cap="none" normalizeH="0" baseline="0" dirty="0" err="1">
                <a:ln>
                  <a:noFill/>
                </a:ln>
                <a:solidFill>
                  <a:srgbClr val="BCBEC4"/>
                </a:solidFill>
                <a:effectLst/>
                <a:latin typeface="JetBrains Mono"/>
              </a:rPr>
              <a:t>circuit_depths</a:t>
            </a:r>
            <a:r>
              <a:rPr kumimoji="0" lang="en-US" altLang="en-US" b="0" i="0" u="none" strike="noStrike" cap="none" normalizeH="0" baseline="0" dirty="0">
                <a:ln>
                  <a:noFill/>
                </a:ln>
                <a:solidFill>
                  <a:srgbClr val="BCBEC4"/>
                </a:solidFill>
                <a:effectLst/>
                <a:latin typeface="JetBrains Mono"/>
              </a:rPr>
              <a:t>[</a:t>
            </a:r>
            <a:r>
              <a:rPr kumimoji="0" lang="en-US" altLang="en-US" b="0" i="0" u="none" strike="noStrike" cap="none" normalizeH="0" baseline="0" dirty="0">
                <a:ln>
                  <a:noFill/>
                </a:ln>
                <a:solidFill>
                  <a:srgbClr val="6AAB73"/>
                </a:solidFill>
                <a:effectLst/>
                <a:latin typeface="JetBrains Mono"/>
              </a:rPr>
              <a:t>'opt_lv_2'</a:t>
            </a:r>
            <a:r>
              <a:rPr kumimoji="0" lang="en-US" altLang="en-US" b="0" i="0" u="none" strike="noStrike" cap="none" normalizeH="0" baseline="0" dirty="0">
                <a:ln>
                  <a:noFill/>
                </a:ln>
                <a:solidFill>
                  <a:srgbClr val="BCBEC4"/>
                </a:solidFill>
                <a:effectLst/>
                <a:latin typeface="JetBrains Mono"/>
              </a:rPr>
              <a:t>] =</a:t>
            </a:r>
            <a:br>
              <a:rPr kumimoji="0" lang="en-US" altLang="en-US" b="0" i="0" u="none" strike="noStrike" cap="none" normalizeH="0" baseline="0" dirty="0">
                <a:ln>
                  <a:noFill/>
                </a:ln>
                <a:solidFill>
                  <a:srgbClr val="BCBEC4"/>
                </a:solidFill>
                <a:effectLst/>
                <a:latin typeface="JetBrains Mono"/>
              </a:rPr>
            </a:br>
            <a:r>
              <a:rPr kumimoji="0" lang="en-US" altLang="en-US" b="0" i="0" u="none" strike="noStrike" cap="none" normalizeH="0" baseline="0" dirty="0" err="1">
                <a:ln>
                  <a:noFill/>
                </a:ln>
                <a:solidFill>
                  <a:srgbClr val="BCBEC4"/>
                </a:solidFill>
                <a:effectLst/>
                <a:latin typeface="JetBrains Mono"/>
              </a:rPr>
              <a:t>gate_counts</a:t>
            </a:r>
            <a:r>
              <a:rPr kumimoji="0" lang="en-US" altLang="en-US" b="0" i="0" u="none" strike="noStrike" cap="none" normalizeH="0" baseline="0" dirty="0">
                <a:ln>
                  <a:noFill/>
                </a:ln>
                <a:solidFill>
                  <a:srgbClr val="BCBEC4"/>
                </a:solidFill>
                <a:effectLst/>
                <a:latin typeface="JetBrains Mono"/>
              </a:rPr>
              <a:t>[</a:t>
            </a:r>
            <a:r>
              <a:rPr kumimoji="0" lang="en-US" altLang="en-US" b="0" i="0" u="none" strike="noStrike" cap="none" normalizeH="0" baseline="0" dirty="0">
                <a:ln>
                  <a:noFill/>
                </a:ln>
                <a:solidFill>
                  <a:srgbClr val="6AAB73"/>
                </a:solidFill>
                <a:effectLst/>
                <a:latin typeface="JetBrains Mono"/>
              </a:rPr>
              <a:t>'opt_lv_2'</a:t>
            </a:r>
            <a:r>
              <a:rPr kumimoji="0" lang="en-US" altLang="en-US" b="0" i="0" u="none" strike="noStrike" cap="none" normalizeH="0" baseline="0" dirty="0">
                <a:ln>
                  <a:noFill/>
                </a:ln>
                <a:solidFill>
                  <a:srgbClr val="BCBEC4"/>
                </a:solidFill>
                <a:effectLst/>
                <a:latin typeface="JetBrains Mono"/>
              </a:rPr>
              <a:t>] =</a:t>
            </a:r>
            <a:br>
              <a:rPr kumimoji="0" lang="en-US" altLang="en-US" b="0" i="0" u="none" strike="noStrike" cap="none" normalizeH="0" baseline="0" dirty="0">
                <a:ln>
                  <a:noFill/>
                </a:ln>
                <a:solidFill>
                  <a:srgbClr val="BCBEC4"/>
                </a:solidFill>
                <a:effectLst/>
                <a:latin typeface="JetBrains Mono"/>
              </a:rPr>
            </a:br>
            <a:r>
              <a:rPr kumimoji="0" lang="en-US" altLang="en-US" b="0" i="0" u="none" strike="noStrike" cap="none" normalizeH="0" baseline="0" dirty="0">
                <a:ln>
                  <a:noFill/>
                </a:ln>
                <a:solidFill>
                  <a:srgbClr val="BCBEC4"/>
                </a:solidFill>
                <a:effectLst/>
                <a:latin typeface="JetBrains Mono"/>
              </a:rPr>
              <a:t>scores[</a:t>
            </a:r>
            <a:r>
              <a:rPr kumimoji="0" lang="en-US" altLang="en-US" b="0" i="0" u="none" strike="noStrike" cap="none" normalizeH="0" baseline="0" dirty="0">
                <a:ln>
                  <a:noFill/>
                </a:ln>
                <a:solidFill>
                  <a:srgbClr val="6AAB73"/>
                </a:solidFill>
                <a:effectLst/>
                <a:latin typeface="JetBrains Mono"/>
              </a:rPr>
              <a:t>'opt_lv_2'</a:t>
            </a:r>
            <a:r>
              <a:rPr kumimoji="0" lang="en-US" altLang="en-US" b="0" i="0" u="none" strike="noStrike" cap="none" normalizeH="0" baseline="0" dirty="0">
                <a:ln>
                  <a:noFill/>
                </a:ln>
                <a:solidFill>
                  <a:srgbClr val="BCBEC4"/>
                </a:solidFill>
                <a:effectLst/>
                <a:latin typeface="JetBrains Mono"/>
              </a:rPr>
              <a:t>] =</a:t>
            </a:r>
            <a:br>
              <a:rPr kumimoji="0" lang="en-US" altLang="en-US" b="0" i="0" u="none" strike="noStrike" cap="none" normalizeH="0" baseline="0" dirty="0">
                <a:ln>
                  <a:noFill/>
                </a:ln>
                <a:solidFill>
                  <a:srgbClr val="BCBEC4"/>
                </a:solidFill>
                <a:effectLst/>
                <a:latin typeface="JetBrains Mono"/>
              </a:rPr>
            </a:br>
            <a:br>
              <a:rPr kumimoji="0" lang="en-US" altLang="en-US" b="0" i="0" u="none" strike="noStrike" cap="none" normalizeH="0" baseline="0" dirty="0">
                <a:ln>
                  <a:noFill/>
                </a:ln>
                <a:solidFill>
                  <a:srgbClr val="BCBEC4"/>
                </a:solidFill>
                <a:effectLst/>
                <a:latin typeface="JetBrains Mono"/>
              </a:rPr>
            </a:br>
            <a:r>
              <a:rPr kumimoji="0" lang="en-US" altLang="en-US" b="0" i="0" u="none" strike="noStrike" cap="none" normalizeH="0" baseline="0" dirty="0">
                <a:ln>
                  <a:noFill/>
                </a:ln>
                <a:solidFill>
                  <a:srgbClr val="7A7E85"/>
                </a:solidFill>
                <a:effectLst/>
                <a:latin typeface="JetBrains Mono"/>
              </a:rPr>
              <a:t>### Don't change code after this line ###</a:t>
            </a:r>
            <a:br>
              <a:rPr kumimoji="0" lang="en-US" altLang="en-US" b="0" i="0" u="none" strike="noStrike" cap="none" normalizeH="0" baseline="0" dirty="0">
                <a:ln>
                  <a:noFill/>
                </a:ln>
                <a:solidFill>
                  <a:srgbClr val="7A7E85"/>
                </a:solidFill>
                <a:effectLst/>
                <a:latin typeface="JetBrains Mono"/>
              </a:rPr>
            </a:br>
            <a:br>
              <a:rPr kumimoji="0" lang="en-US" altLang="en-US" b="0" i="0" u="none" strike="noStrike" cap="none" normalizeH="0" baseline="0" dirty="0">
                <a:ln>
                  <a:noFill/>
                </a:ln>
                <a:solidFill>
                  <a:srgbClr val="7A7E85"/>
                </a:solidFill>
                <a:effectLst/>
                <a:latin typeface="JetBrains Mono"/>
              </a:rPr>
            </a:br>
            <a:r>
              <a:rPr kumimoji="0" lang="en-US" altLang="en-US" b="0" i="0" u="none" strike="noStrike" cap="none" normalizeH="0" baseline="0" dirty="0">
                <a:ln>
                  <a:noFill/>
                </a:ln>
                <a:solidFill>
                  <a:srgbClr val="8888C6"/>
                </a:solidFill>
                <a:effectLst/>
                <a:latin typeface="JetBrains Mono"/>
              </a:rPr>
              <a:t>print</a:t>
            </a:r>
            <a:r>
              <a:rPr kumimoji="0" lang="en-US" altLang="en-US" b="0" i="0" u="none" strike="noStrike" cap="none" normalizeH="0" baseline="0" dirty="0">
                <a:ln>
                  <a:noFill/>
                </a:ln>
                <a:solidFill>
                  <a:srgbClr val="BCBEC4"/>
                </a:solidFill>
                <a:effectLst/>
                <a:latin typeface="JetBrains Mono"/>
              </a:rPr>
              <a:t>(</a:t>
            </a:r>
            <a:r>
              <a:rPr kumimoji="0" lang="en-US" altLang="en-US" b="0" i="0" u="none" strike="noStrike" cap="none" normalizeH="0" baseline="0" dirty="0">
                <a:ln>
                  <a:noFill/>
                </a:ln>
                <a:solidFill>
                  <a:srgbClr val="6AAB73"/>
                </a:solidFill>
                <a:effectLst/>
                <a:latin typeface="JetBrains Mono"/>
              </a:rPr>
              <a:t>"Optimization level 2 results"</a:t>
            </a:r>
            <a:r>
              <a:rPr kumimoji="0" lang="en-US" altLang="en-US" b="0" i="0" u="none" strike="noStrike" cap="none" normalizeH="0" baseline="0" dirty="0">
                <a:ln>
                  <a:noFill/>
                </a:ln>
                <a:solidFill>
                  <a:srgbClr val="BCBEC4"/>
                </a:solidFill>
                <a:effectLst/>
                <a:latin typeface="JetBrains Mono"/>
              </a:rPr>
              <a:t>)</a:t>
            </a:r>
            <a:br>
              <a:rPr kumimoji="0" lang="en-US" altLang="en-US" b="0" i="0" u="none" strike="noStrike" cap="none" normalizeH="0" baseline="0" dirty="0">
                <a:ln>
                  <a:noFill/>
                </a:ln>
                <a:solidFill>
                  <a:srgbClr val="BCBEC4"/>
                </a:solidFill>
                <a:effectLst/>
                <a:latin typeface="JetBrains Mono"/>
              </a:rPr>
            </a:br>
            <a:r>
              <a:rPr kumimoji="0" lang="en-US" altLang="en-US" b="0" i="0" u="none" strike="noStrike" cap="none" normalizeH="0" baseline="0" dirty="0">
                <a:ln>
                  <a:noFill/>
                </a:ln>
                <a:solidFill>
                  <a:srgbClr val="8888C6"/>
                </a:solidFill>
                <a:effectLst/>
                <a:latin typeface="JetBrains Mono"/>
              </a:rPr>
              <a:t>print</a:t>
            </a:r>
            <a:r>
              <a:rPr kumimoji="0" lang="en-US" altLang="en-US" b="0" i="0" u="none" strike="noStrike" cap="none" normalizeH="0" baseline="0" dirty="0">
                <a:ln>
                  <a:noFill/>
                </a:ln>
                <a:solidFill>
                  <a:srgbClr val="BCBEC4"/>
                </a:solidFill>
                <a:effectLst/>
                <a:latin typeface="JetBrains Mono"/>
              </a:rPr>
              <a:t>(</a:t>
            </a:r>
            <a:r>
              <a:rPr kumimoji="0" lang="en-US" altLang="en-US" b="0" i="0" u="none" strike="noStrike" cap="none" normalizeH="0" baseline="0" dirty="0">
                <a:ln>
                  <a:noFill/>
                </a:ln>
                <a:solidFill>
                  <a:srgbClr val="6AAB73"/>
                </a:solidFill>
                <a:effectLst/>
                <a:latin typeface="JetBrains Mono"/>
              </a:rPr>
              <a:t>"===================="</a:t>
            </a:r>
            <a:r>
              <a:rPr kumimoji="0" lang="en-US" altLang="en-US" b="0" i="0" u="none" strike="noStrike" cap="none" normalizeH="0" baseline="0" dirty="0">
                <a:ln>
                  <a:noFill/>
                </a:ln>
                <a:solidFill>
                  <a:srgbClr val="BCBEC4"/>
                </a:solidFill>
                <a:effectLst/>
                <a:latin typeface="JetBrains Mono"/>
              </a:rPr>
              <a:t>)</a:t>
            </a:r>
            <a:br>
              <a:rPr kumimoji="0" lang="en-US" altLang="en-US" b="0" i="0" u="none" strike="noStrike" cap="none" normalizeH="0" baseline="0" dirty="0">
                <a:ln>
                  <a:noFill/>
                </a:ln>
                <a:solidFill>
                  <a:srgbClr val="BCBEC4"/>
                </a:solidFill>
                <a:effectLst/>
                <a:latin typeface="JetBrains Mono"/>
              </a:rPr>
            </a:br>
            <a:r>
              <a:rPr kumimoji="0" lang="en-US" altLang="en-US" b="0" i="0" u="none" strike="noStrike" cap="none" normalizeH="0" baseline="0" dirty="0">
                <a:ln>
                  <a:noFill/>
                </a:ln>
                <a:solidFill>
                  <a:srgbClr val="8888C6"/>
                </a:solidFill>
                <a:effectLst/>
                <a:latin typeface="JetBrains Mono"/>
              </a:rPr>
              <a:t>print</a:t>
            </a:r>
            <a:r>
              <a:rPr kumimoji="0" lang="en-US" altLang="en-US" b="0" i="0" u="none" strike="noStrike" cap="none" normalizeH="0" baseline="0" dirty="0">
                <a:ln>
                  <a:noFill/>
                </a:ln>
                <a:solidFill>
                  <a:srgbClr val="BCBEC4"/>
                </a:solidFill>
                <a:effectLst/>
                <a:latin typeface="JetBrains Mono"/>
              </a:rPr>
              <a:t>(</a:t>
            </a:r>
            <a:r>
              <a:rPr kumimoji="0" lang="en-US" altLang="en-US" b="0" i="0" u="none" strike="noStrike" cap="none" normalizeH="0" baseline="0" dirty="0">
                <a:ln>
                  <a:noFill/>
                </a:ln>
                <a:solidFill>
                  <a:srgbClr val="6AAB73"/>
                </a:solidFill>
                <a:effectLst/>
                <a:latin typeface="JetBrains Mono"/>
              </a:rPr>
              <a:t>"Circuit depth:"</a:t>
            </a:r>
            <a:r>
              <a:rPr kumimoji="0" lang="en-US" altLang="en-US" b="0" i="0" u="none" strike="noStrike" cap="none" normalizeH="0" baseline="0" dirty="0">
                <a:ln>
                  <a:noFill/>
                </a:ln>
                <a:solidFill>
                  <a:srgbClr val="BCBEC4"/>
                </a:solidFill>
                <a:effectLst/>
                <a:latin typeface="JetBrains Mono"/>
              </a:rPr>
              <a:t>, </a:t>
            </a:r>
            <a:r>
              <a:rPr kumimoji="0" lang="en-US" altLang="en-US" b="0" i="0" u="none" strike="noStrike" cap="none" normalizeH="0" baseline="0" dirty="0" err="1">
                <a:ln>
                  <a:noFill/>
                </a:ln>
                <a:solidFill>
                  <a:srgbClr val="BCBEC4"/>
                </a:solidFill>
                <a:effectLst/>
                <a:latin typeface="JetBrains Mono"/>
              </a:rPr>
              <a:t>circuit_depths</a:t>
            </a:r>
            <a:r>
              <a:rPr kumimoji="0" lang="en-US" altLang="en-US" b="0" i="0" u="none" strike="noStrike" cap="none" normalizeH="0" baseline="0" dirty="0">
                <a:ln>
                  <a:noFill/>
                </a:ln>
                <a:solidFill>
                  <a:srgbClr val="BCBEC4"/>
                </a:solidFill>
                <a:effectLst/>
                <a:latin typeface="JetBrains Mono"/>
              </a:rPr>
              <a:t>[</a:t>
            </a:r>
            <a:r>
              <a:rPr kumimoji="0" lang="en-US" altLang="en-US" b="0" i="0" u="none" strike="noStrike" cap="none" normalizeH="0" baseline="0" dirty="0">
                <a:ln>
                  <a:noFill/>
                </a:ln>
                <a:solidFill>
                  <a:srgbClr val="6AAB73"/>
                </a:solidFill>
                <a:effectLst/>
                <a:latin typeface="JetBrains Mono"/>
              </a:rPr>
              <a:t>'opt_lv_2'</a:t>
            </a:r>
            <a:r>
              <a:rPr kumimoji="0" lang="en-US" altLang="en-US" b="0" i="0" u="none" strike="noStrike" cap="none" normalizeH="0" baseline="0" dirty="0">
                <a:ln>
                  <a:noFill/>
                </a:ln>
                <a:solidFill>
                  <a:srgbClr val="BCBEC4"/>
                </a:solidFill>
                <a:effectLst/>
                <a:latin typeface="JetBrains Mono"/>
              </a:rPr>
              <a:t>])</a:t>
            </a:r>
            <a:br>
              <a:rPr kumimoji="0" lang="en-US" altLang="en-US" b="0" i="0" u="none" strike="noStrike" cap="none" normalizeH="0" baseline="0" dirty="0">
                <a:ln>
                  <a:noFill/>
                </a:ln>
                <a:solidFill>
                  <a:srgbClr val="BCBEC4"/>
                </a:solidFill>
                <a:effectLst/>
                <a:latin typeface="JetBrains Mono"/>
              </a:rPr>
            </a:br>
            <a:r>
              <a:rPr kumimoji="0" lang="en-US" altLang="en-US" b="0" i="0" u="none" strike="noStrike" cap="none" normalizeH="0" baseline="0" dirty="0">
                <a:ln>
                  <a:noFill/>
                </a:ln>
                <a:solidFill>
                  <a:srgbClr val="8888C6"/>
                </a:solidFill>
                <a:effectLst/>
                <a:latin typeface="JetBrains Mono"/>
              </a:rPr>
              <a:t>print</a:t>
            </a:r>
            <a:r>
              <a:rPr kumimoji="0" lang="en-US" altLang="en-US" b="0" i="0" u="none" strike="noStrike" cap="none" normalizeH="0" baseline="0" dirty="0">
                <a:ln>
                  <a:noFill/>
                </a:ln>
                <a:solidFill>
                  <a:srgbClr val="BCBEC4"/>
                </a:solidFill>
                <a:effectLst/>
                <a:latin typeface="JetBrains Mono"/>
              </a:rPr>
              <a:t>(</a:t>
            </a:r>
            <a:r>
              <a:rPr kumimoji="0" lang="en-US" altLang="en-US" b="0" i="0" u="none" strike="noStrike" cap="none" normalizeH="0" baseline="0" dirty="0">
                <a:ln>
                  <a:noFill/>
                </a:ln>
                <a:solidFill>
                  <a:srgbClr val="6AAB73"/>
                </a:solidFill>
                <a:effectLst/>
                <a:latin typeface="JetBrains Mono"/>
              </a:rPr>
              <a:t>"Gate count:"</a:t>
            </a:r>
            <a:r>
              <a:rPr kumimoji="0" lang="en-US" altLang="en-US" b="0" i="0" u="none" strike="noStrike" cap="none" normalizeH="0" baseline="0" dirty="0">
                <a:ln>
                  <a:noFill/>
                </a:ln>
                <a:solidFill>
                  <a:srgbClr val="BCBEC4"/>
                </a:solidFill>
                <a:effectLst/>
                <a:latin typeface="JetBrains Mono"/>
              </a:rPr>
              <a:t>, </a:t>
            </a:r>
            <a:r>
              <a:rPr kumimoji="0" lang="en-US" altLang="en-US" b="0" i="0" u="none" strike="noStrike" cap="none" normalizeH="0" baseline="0" dirty="0" err="1">
                <a:ln>
                  <a:noFill/>
                </a:ln>
                <a:solidFill>
                  <a:srgbClr val="BCBEC4"/>
                </a:solidFill>
                <a:effectLst/>
                <a:latin typeface="JetBrains Mono"/>
              </a:rPr>
              <a:t>gate_counts</a:t>
            </a:r>
            <a:r>
              <a:rPr kumimoji="0" lang="en-US" altLang="en-US" b="0" i="0" u="none" strike="noStrike" cap="none" normalizeH="0" baseline="0" dirty="0">
                <a:ln>
                  <a:noFill/>
                </a:ln>
                <a:solidFill>
                  <a:srgbClr val="BCBEC4"/>
                </a:solidFill>
                <a:effectLst/>
                <a:latin typeface="JetBrains Mono"/>
              </a:rPr>
              <a:t>[</a:t>
            </a:r>
            <a:r>
              <a:rPr kumimoji="0" lang="en-US" altLang="en-US" b="0" i="0" u="none" strike="noStrike" cap="none" normalizeH="0" baseline="0" dirty="0">
                <a:ln>
                  <a:noFill/>
                </a:ln>
                <a:solidFill>
                  <a:srgbClr val="6AAB73"/>
                </a:solidFill>
                <a:effectLst/>
                <a:latin typeface="JetBrains Mono"/>
              </a:rPr>
              <a:t>'opt_lv_2'</a:t>
            </a:r>
            <a:r>
              <a:rPr kumimoji="0" lang="en-US" altLang="en-US" b="0" i="0" u="none" strike="noStrike" cap="none" normalizeH="0" baseline="0" dirty="0">
                <a:ln>
                  <a:noFill/>
                </a:ln>
                <a:solidFill>
                  <a:srgbClr val="BCBEC4"/>
                </a:solidFill>
                <a:effectLst/>
                <a:latin typeface="JetBrains Mono"/>
              </a:rPr>
              <a:t>])</a:t>
            </a:r>
            <a:br>
              <a:rPr kumimoji="0" lang="en-US" altLang="en-US" b="0" i="0" u="none" strike="noStrike" cap="none" normalizeH="0" baseline="0" dirty="0">
                <a:ln>
                  <a:noFill/>
                </a:ln>
                <a:solidFill>
                  <a:srgbClr val="BCBEC4"/>
                </a:solidFill>
                <a:effectLst/>
                <a:latin typeface="JetBrains Mono"/>
              </a:rPr>
            </a:br>
            <a:r>
              <a:rPr kumimoji="0" lang="en-US" altLang="en-US" b="0" i="0" u="none" strike="noStrike" cap="none" normalizeH="0" baseline="0" dirty="0">
                <a:ln>
                  <a:noFill/>
                </a:ln>
                <a:solidFill>
                  <a:srgbClr val="8888C6"/>
                </a:solidFill>
                <a:effectLst/>
                <a:latin typeface="JetBrains Mono"/>
              </a:rPr>
              <a:t>print</a:t>
            </a:r>
            <a:r>
              <a:rPr kumimoji="0" lang="en-US" altLang="en-US" b="0" i="0" u="none" strike="noStrike" cap="none" normalizeH="0" baseline="0" dirty="0">
                <a:ln>
                  <a:noFill/>
                </a:ln>
                <a:solidFill>
                  <a:srgbClr val="BCBEC4"/>
                </a:solidFill>
                <a:effectLst/>
                <a:latin typeface="JetBrains Mono"/>
              </a:rPr>
              <a:t>(</a:t>
            </a:r>
            <a:r>
              <a:rPr kumimoji="0" lang="en-US" altLang="en-US" b="0" i="0" u="none" strike="noStrike" cap="none" normalizeH="0" baseline="0" dirty="0">
                <a:ln>
                  <a:noFill/>
                </a:ln>
                <a:solidFill>
                  <a:srgbClr val="6AAB73"/>
                </a:solidFill>
                <a:effectLst/>
                <a:latin typeface="JetBrains Mono"/>
              </a:rPr>
              <a:t>"Score:"</a:t>
            </a:r>
            <a:r>
              <a:rPr kumimoji="0" lang="en-US" altLang="en-US" b="0" i="0" u="none" strike="noStrike" cap="none" normalizeH="0" baseline="0" dirty="0">
                <a:ln>
                  <a:noFill/>
                </a:ln>
                <a:solidFill>
                  <a:srgbClr val="BCBEC4"/>
                </a:solidFill>
                <a:effectLst/>
                <a:latin typeface="JetBrains Mono"/>
              </a:rPr>
              <a:t>, scores[</a:t>
            </a:r>
            <a:r>
              <a:rPr kumimoji="0" lang="en-US" altLang="en-US" b="0" i="0" u="none" strike="noStrike" cap="none" normalizeH="0" baseline="0" dirty="0">
                <a:ln>
                  <a:noFill/>
                </a:ln>
                <a:solidFill>
                  <a:srgbClr val="6AAB73"/>
                </a:solidFill>
                <a:effectLst/>
                <a:latin typeface="JetBrains Mono"/>
              </a:rPr>
              <a:t>'opt_lv_2'</a:t>
            </a:r>
            <a:r>
              <a:rPr kumimoji="0" lang="en-US" altLang="en-US" b="0" i="0" u="none" strike="noStrike" cap="none" normalizeH="0" baseline="0" dirty="0">
                <a:ln>
                  <a:noFill/>
                </a:ln>
                <a:solidFill>
                  <a:srgbClr val="BCBEC4"/>
                </a:solidFill>
                <a:effectLst/>
                <a:latin typeface="JetBrains Mono"/>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091856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35386" y="1048456"/>
            <a:ext cx="17141825" cy="1676106"/>
          </a:xfrm>
        </p:spPr>
        <p:txBody>
          <a:bodyPr/>
          <a:lstStyle/>
          <a:p>
            <a:r>
              <a:rPr lang="en-US" sz="8800" dirty="0">
                <a:solidFill>
                  <a:schemeClr val="tx1"/>
                </a:solidFill>
                <a:latin typeface="+mj-lt"/>
              </a:rPr>
              <a:t>Optimization level = 3</a:t>
            </a:r>
            <a:endParaRPr lang="en-IN" sz="8800" dirty="0">
              <a:solidFill>
                <a:schemeClr val="tx1"/>
              </a:solidFill>
              <a:effectLst/>
              <a:latin typeface="+mj-lt"/>
            </a:endParaRP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24</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719242" y="3156857"/>
            <a:ext cx="18243672" cy="8719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8400">
              <a:buClr>
                <a:srgbClr val="FF7EB6"/>
              </a:buClr>
              <a:buSzPct val="100000"/>
            </a:pPr>
            <a:r>
              <a:rPr lang="en-US" dirty="0">
                <a:effectLst/>
                <a:latin typeface="Consolas" panose="020B0609020204030204" pitchFamily="49" charset="0"/>
              </a:rPr>
              <a:t>Optimization level 3 performs a </a:t>
            </a:r>
            <a:r>
              <a:rPr lang="en-US" dirty="0">
                <a:solidFill>
                  <a:srgbClr val="FF7EB6"/>
                </a:solidFill>
                <a:effectLst/>
                <a:latin typeface="Consolas" panose="020B0609020204030204" pitchFamily="49" charset="0"/>
              </a:rPr>
              <a:t>high optimization</a:t>
            </a:r>
            <a:r>
              <a:rPr lang="en-US" dirty="0">
                <a:effectLst/>
                <a:latin typeface="Consolas" panose="020B0609020204030204" pitchFamily="49" charset="0"/>
              </a:rPr>
              <a:t>:</a:t>
            </a:r>
          </a:p>
          <a:p>
            <a:pPr defTabSz="2438400">
              <a:buClr>
                <a:srgbClr val="FF7EB6"/>
              </a:buClr>
              <a:buSzPct val="100000"/>
            </a:pPr>
            <a:endParaRPr lang="en-US" dirty="0">
              <a:effectLst/>
              <a:latin typeface="Consolas" panose="020B0609020204030204" pitchFamily="49" charset="0"/>
            </a:endParaRPr>
          </a:p>
          <a:p>
            <a:pPr marL="571500" indent="-571500" defTabSz="2438400">
              <a:buClr>
                <a:srgbClr val="FF7EB6"/>
              </a:buClr>
              <a:buSzPct val="100000"/>
              <a:buFont typeface="Courier New" panose="02070309020205020404" pitchFamily="49" charset="0"/>
              <a:buChar char="o"/>
            </a:pPr>
            <a:r>
              <a:rPr lang="en-US" dirty="0">
                <a:effectLst/>
                <a:latin typeface="Consolas" panose="020B0609020204030204" pitchFamily="49" charset="0"/>
              </a:rPr>
              <a:t>Optimization level 2 + heuristic optimized on layout/routing further with greater effort/trials</a:t>
            </a:r>
          </a:p>
          <a:p>
            <a:pPr marL="571500" indent="-571500" defTabSz="2438400">
              <a:buClr>
                <a:srgbClr val="FF7EB6"/>
              </a:buClr>
              <a:buSzPct val="100000"/>
              <a:buFont typeface="Courier New" panose="02070309020205020404" pitchFamily="49" charset="0"/>
              <a:buChar char="o"/>
            </a:pPr>
            <a:r>
              <a:rPr lang="en-US" dirty="0">
                <a:effectLst/>
                <a:latin typeface="Consolas" panose="020B0609020204030204" pitchFamily="49" charset="0"/>
              </a:rPr>
              <a:t>Resynthesis of two-qubit blocks using </a:t>
            </a:r>
            <a:r>
              <a:rPr lang="en-US" dirty="0" err="1">
                <a:effectLst/>
                <a:latin typeface="Consolas" panose="020B0609020204030204" pitchFamily="49" charset="0"/>
              </a:rPr>
              <a:t>Cartan's</a:t>
            </a:r>
            <a:r>
              <a:rPr lang="en-US" dirty="0">
                <a:effectLst/>
                <a:latin typeface="Consolas" panose="020B0609020204030204" pitchFamily="49" charset="0"/>
              </a:rPr>
              <a:t> KAK Decomposition</a:t>
            </a:r>
          </a:p>
          <a:p>
            <a:pPr marL="571500" indent="-571500" defTabSz="2438400">
              <a:buClr>
                <a:srgbClr val="FF7EB6"/>
              </a:buClr>
              <a:buSzPct val="100000"/>
              <a:buFont typeface="Courier New" panose="02070309020205020404" pitchFamily="49" charset="0"/>
              <a:buChar char="o"/>
            </a:pPr>
            <a:r>
              <a:rPr lang="en-US" dirty="0">
                <a:effectLst/>
                <a:latin typeface="Consolas" panose="020B0609020204030204" pitchFamily="49" charset="0"/>
              </a:rPr>
              <a:t>Unitarity-breaking passes:</a:t>
            </a:r>
          </a:p>
          <a:p>
            <a:pPr marL="1486188" lvl="1" indent="-571500" defTabSz="2438400">
              <a:buClr>
                <a:srgbClr val="FF7EB6"/>
              </a:buClr>
              <a:buSzPct val="100000"/>
              <a:buFont typeface="Arial" panose="020B0604020202020204" pitchFamily="34" charset="0"/>
              <a:buChar char="•"/>
            </a:pPr>
            <a:r>
              <a:rPr lang="en-US" dirty="0" err="1">
                <a:solidFill>
                  <a:srgbClr val="FF7EB6"/>
                </a:solidFill>
                <a:effectLst/>
                <a:latin typeface="Consolas" panose="020B0609020204030204" pitchFamily="49" charset="0"/>
              </a:rPr>
              <a:t>OptimizeSwapBeforeMeasure</a:t>
            </a:r>
            <a:r>
              <a:rPr lang="en-US" dirty="0">
                <a:solidFill>
                  <a:srgbClr val="FF7EB6"/>
                </a:solidFill>
                <a:effectLst/>
                <a:latin typeface="Consolas" panose="020B0609020204030204" pitchFamily="49" charset="0"/>
              </a:rPr>
              <a:t>: </a:t>
            </a:r>
            <a:r>
              <a:rPr lang="en-US" dirty="0">
                <a:effectLst/>
                <a:latin typeface="Consolas" panose="020B0609020204030204" pitchFamily="49" charset="0"/>
              </a:rPr>
              <a:t>Remove swaps in front of measurements by re-targeting the classical bit of the measure instruction to avoid SWAPs</a:t>
            </a:r>
          </a:p>
          <a:p>
            <a:pPr marL="1486188" lvl="1" indent="-571500" defTabSz="2438400">
              <a:buClr>
                <a:srgbClr val="FF7EB6"/>
              </a:buClr>
              <a:buSzPct val="100000"/>
              <a:buFont typeface="Arial" panose="020B0604020202020204" pitchFamily="34" charset="0"/>
              <a:buChar char="•"/>
            </a:pPr>
            <a:r>
              <a:rPr lang="en-US" dirty="0" err="1">
                <a:solidFill>
                  <a:srgbClr val="FF7EB6"/>
                </a:solidFill>
                <a:effectLst/>
                <a:latin typeface="Consolas" panose="020B0609020204030204" pitchFamily="49" charset="0"/>
              </a:rPr>
              <a:t>RemoveDiagonalGatesBeforeMeasure</a:t>
            </a:r>
            <a:r>
              <a:rPr lang="en-US" dirty="0">
                <a:solidFill>
                  <a:srgbClr val="FF7EB6"/>
                </a:solidFill>
                <a:effectLst/>
                <a:latin typeface="Consolas" panose="020B0609020204030204" pitchFamily="49" charset="0"/>
              </a:rPr>
              <a:t>:</a:t>
            </a:r>
            <a:r>
              <a:rPr lang="en-US" dirty="0">
                <a:effectLst/>
                <a:latin typeface="Consolas" panose="020B0609020204030204" pitchFamily="49" charset="0"/>
              </a:rPr>
              <a:t> Remove diagonal gates (like RZ, T, Z, etc.) before a measurement. Including diagonal 2Q gates.</a:t>
            </a:r>
          </a:p>
          <a:p>
            <a:pPr defTabSz="2438400">
              <a:buClr>
                <a:srgbClr val="FF7EB6"/>
              </a:buClr>
              <a:buSzPct val="100000"/>
            </a:pPr>
            <a:endParaRPr lang="en-IN" dirty="0">
              <a:effectLst/>
              <a:latin typeface="Consolas" panose="020B0609020204030204" pitchFamily="49" charset="0"/>
            </a:endParaRPr>
          </a:p>
          <a:p>
            <a:pPr defTabSz="2438400">
              <a:buSzPct val="100000"/>
            </a:pPr>
            <a:endParaRPr lang="en-IN" b="1" dirty="0">
              <a:solidFill>
                <a:srgbClr val="FF7EB6"/>
              </a:solidFill>
              <a:effectLst/>
              <a:latin typeface="Consolas" panose="020B0609020204030204" pitchFamily="49" charset="0"/>
            </a:endParaRPr>
          </a:p>
          <a:p>
            <a:pPr algn="l" defTabSz="2438400">
              <a:spcBef>
                <a:spcPts val="2900"/>
              </a:spcBef>
              <a:buSzPct val="100000"/>
            </a:pPr>
            <a:endParaRPr lang="en-IN" kern="0" dirty="0">
              <a:solidFill>
                <a:srgbClr val="000000"/>
              </a:solidFill>
              <a:ea typeface="+mj-ea"/>
              <a:cs typeface="+mj-cs"/>
              <a:sym typeface="IBM Plex Sans Light"/>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
        <p:nvSpPr>
          <p:cNvPr id="5" name="Rectangle 1">
            <a:extLst>
              <a:ext uri="{FF2B5EF4-FFF2-40B4-BE49-F238E27FC236}">
                <a16:creationId xmlns:a16="http://schemas.microsoft.com/office/drawing/2014/main" id="{668B1CBC-D38B-15AB-62A9-0D77385F9BFD}"/>
              </a:ext>
            </a:extLst>
          </p:cNvPr>
          <p:cNvSpPr>
            <a:spLocks noChangeArrowheads="1"/>
          </p:cNvSpPr>
          <p:nvPr/>
        </p:nvSpPr>
        <p:spPr bwMode="auto">
          <a:xfrm>
            <a:off x="1850571" y="9518367"/>
            <a:ext cx="17112343" cy="304698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BCBEC4"/>
                </a:solidFill>
                <a:effectLst/>
                <a:latin typeface="JetBrains Mono"/>
              </a:rPr>
              <a:t>pm_lv3 =</a:t>
            </a:r>
            <a:r>
              <a:rPr kumimoji="0" lang="en-US" altLang="en-US" sz="3200" b="0" i="0" u="none" strike="noStrike" cap="none" normalizeH="0" baseline="0" dirty="0">
                <a:ln>
                  <a:noFill/>
                </a:ln>
                <a:solidFill>
                  <a:srgbClr val="7A7E85"/>
                </a:solidFill>
                <a:effectLst/>
                <a:latin typeface="JetBrains Mono"/>
              </a:rPr>
              <a:t>### your code here ###</a:t>
            </a:r>
            <a:br>
              <a:rPr kumimoji="0" lang="en-US" altLang="en-US" sz="3200" b="0" i="0" u="none" strike="noStrike" cap="none" normalizeH="0" baseline="0" dirty="0">
                <a:ln>
                  <a:noFill/>
                </a:ln>
                <a:solidFill>
                  <a:srgbClr val="7A7E85"/>
                </a:solidFill>
                <a:effectLst/>
                <a:latin typeface="JetBrains Mono"/>
              </a:rPr>
            </a:br>
            <a:br>
              <a:rPr kumimoji="0" lang="en-US" altLang="en-US" sz="3200" b="0" i="0" u="none" strike="noStrike" cap="none" normalizeH="0" baseline="0" dirty="0">
                <a:ln>
                  <a:noFill/>
                </a:ln>
                <a:solidFill>
                  <a:srgbClr val="7A7E85"/>
                </a:solidFill>
                <a:effectLst/>
                <a:latin typeface="JetBrains Mono"/>
              </a:rPr>
            </a:br>
            <a:r>
              <a:rPr kumimoji="0" lang="en-US" altLang="en-US" sz="3200" b="0" i="0" u="none" strike="noStrike" cap="none" normalizeH="0" baseline="0" dirty="0">
                <a:ln>
                  <a:noFill/>
                </a:ln>
                <a:solidFill>
                  <a:srgbClr val="BCBEC4"/>
                </a:solidFill>
                <a:effectLst/>
                <a:latin typeface="JetBrains Mono"/>
              </a:rPr>
              <a:t>tr_lv3 =</a:t>
            </a:r>
            <a:r>
              <a:rPr kumimoji="0" lang="en-US" altLang="en-US" sz="3200" b="0" i="0" u="none" strike="noStrike" cap="none" normalizeH="0" baseline="0" dirty="0">
                <a:ln>
                  <a:noFill/>
                </a:ln>
                <a:solidFill>
                  <a:srgbClr val="7A7E85"/>
                </a:solidFill>
                <a:effectLst/>
                <a:latin typeface="JetBrains Mono"/>
              </a:rPr>
              <a:t>### your code here ###</a:t>
            </a:r>
            <a:br>
              <a:rPr kumimoji="0" lang="en-US" altLang="en-US" sz="3200" b="0" i="0" u="none" strike="noStrike" cap="none" normalizeH="0" baseline="0" dirty="0">
                <a:ln>
                  <a:noFill/>
                </a:ln>
                <a:solidFill>
                  <a:srgbClr val="7A7E85"/>
                </a:solidFill>
                <a:effectLst/>
                <a:latin typeface="JetBrains Mono"/>
              </a:rPr>
            </a:br>
            <a:br>
              <a:rPr kumimoji="0" lang="en-US" altLang="en-US" sz="3200" b="0" i="0" u="none" strike="noStrike" cap="none" normalizeH="0" baseline="0" dirty="0">
                <a:ln>
                  <a:noFill/>
                </a:ln>
                <a:solidFill>
                  <a:srgbClr val="7A7E85"/>
                </a:solidFill>
                <a:effectLst/>
                <a:latin typeface="JetBrains Mono"/>
              </a:rPr>
            </a:br>
            <a:r>
              <a:rPr kumimoji="0" lang="en-US" altLang="en-US" sz="3200" b="0" i="0" u="none" strike="noStrike" cap="none" normalizeH="0" baseline="0" dirty="0">
                <a:ln>
                  <a:noFill/>
                </a:ln>
                <a:solidFill>
                  <a:srgbClr val="7A7E85"/>
                </a:solidFill>
                <a:effectLst/>
                <a:latin typeface="JetBrains Mono"/>
              </a:rPr>
              <a:t># uncomment to draw circuit</a:t>
            </a:r>
            <a:br>
              <a:rPr kumimoji="0" lang="en-US" altLang="en-US" sz="3200" b="0" i="0" u="none" strike="noStrike" cap="none" normalizeH="0" baseline="0" dirty="0">
                <a:ln>
                  <a:noFill/>
                </a:ln>
                <a:solidFill>
                  <a:srgbClr val="7A7E85"/>
                </a:solidFill>
                <a:effectLst/>
                <a:latin typeface="JetBrains Mono"/>
              </a:rPr>
            </a:br>
            <a:r>
              <a:rPr kumimoji="0" lang="en-US" altLang="en-US" sz="3200" b="0" i="0" u="none" strike="noStrike" cap="none" normalizeH="0" baseline="0" dirty="0">
                <a:ln>
                  <a:noFill/>
                </a:ln>
                <a:solidFill>
                  <a:srgbClr val="7A7E85"/>
                </a:solidFill>
                <a:effectLst/>
                <a:latin typeface="JetBrains Mono"/>
              </a:rPr>
              <a:t>#tr_lv3.draw('mpl', </a:t>
            </a:r>
            <a:r>
              <a:rPr kumimoji="0" lang="en-US" altLang="en-US" sz="3200" b="0" i="0" u="none" strike="noStrike" cap="none" normalizeH="0" baseline="0" dirty="0" err="1">
                <a:ln>
                  <a:noFill/>
                </a:ln>
                <a:solidFill>
                  <a:srgbClr val="7A7E85"/>
                </a:solidFill>
                <a:effectLst/>
                <a:latin typeface="JetBrains Mono"/>
              </a:rPr>
              <a:t>idle_wires</a:t>
            </a:r>
            <a:r>
              <a:rPr kumimoji="0" lang="en-US" altLang="en-US" sz="3200" b="0" i="0" u="none" strike="noStrike" cap="none" normalizeH="0" baseline="0" dirty="0">
                <a:ln>
                  <a:noFill/>
                </a:ln>
                <a:solidFill>
                  <a:srgbClr val="7A7E85"/>
                </a:solidFill>
                <a:effectLst/>
                <a:latin typeface="JetBrains Mono"/>
              </a:rPr>
              <a:t>=False, fold=60</a:t>
            </a:r>
            <a:r>
              <a:rPr kumimoji="0" lang="en-US" altLang="en-US" sz="900" b="0" i="0" u="none" strike="noStrike" cap="none" normalizeH="0" baseline="0" dirty="0">
                <a:ln>
                  <a:noFill/>
                </a:ln>
                <a:solidFill>
                  <a:srgbClr val="7A7E85"/>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356291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35386" y="1048456"/>
            <a:ext cx="17141825" cy="1676106"/>
          </a:xfrm>
        </p:spPr>
        <p:txBody>
          <a:bodyPr/>
          <a:lstStyle/>
          <a:p>
            <a:r>
              <a:rPr lang="en-US" sz="8800" dirty="0">
                <a:solidFill>
                  <a:schemeClr val="tx1"/>
                </a:solidFill>
                <a:latin typeface="+mj-lt"/>
              </a:rPr>
              <a:t>Optimization level = 3</a:t>
            </a:r>
            <a:endParaRPr lang="en-IN" sz="8800" dirty="0">
              <a:solidFill>
                <a:schemeClr val="tx1"/>
              </a:solidFill>
              <a:effectLst/>
              <a:latin typeface="+mj-lt"/>
            </a:endParaRP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25</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719242" y="3156857"/>
            <a:ext cx="18243672" cy="8719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8400">
              <a:buSzPct val="100000"/>
            </a:pPr>
            <a:endParaRPr lang="en-IN" b="1" dirty="0">
              <a:solidFill>
                <a:srgbClr val="FF7EB6"/>
              </a:solidFill>
              <a:effectLst/>
              <a:latin typeface="Consolas" panose="020B0609020204030204" pitchFamily="49" charset="0"/>
            </a:endParaRPr>
          </a:p>
          <a:p>
            <a:pPr algn="l" defTabSz="2438400">
              <a:spcBef>
                <a:spcPts val="2900"/>
              </a:spcBef>
              <a:buSzPct val="100000"/>
            </a:pPr>
            <a:endParaRPr lang="en-IN" kern="0" dirty="0">
              <a:solidFill>
                <a:srgbClr val="000000"/>
              </a:solidFill>
              <a:ea typeface="+mj-ea"/>
              <a:cs typeface="+mj-cs"/>
              <a:sym typeface="IBM Plex Sans Light"/>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
        <p:nvSpPr>
          <p:cNvPr id="17" name="Rectangle 1">
            <a:extLst>
              <a:ext uri="{FF2B5EF4-FFF2-40B4-BE49-F238E27FC236}">
                <a16:creationId xmlns:a16="http://schemas.microsoft.com/office/drawing/2014/main" id="{E4D57311-4A87-2CCB-4A4E-8D284ACEA26B}"/>
              </a:ext>
            </a:extLst>
          </p:cNvPr>
          <p:cNvSpPr>
            <a:spLocks noChangeArrowheads="1"/>
          </p:cNvSpPr>
          <p:nvPr/>
        </p:nvSpPr>
        <p:spPr bwMode="auto">
          <a:xfrm>
            <a:off x="760404" y="2826704"/>
            <a:ext cx="16736240" cy="569386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7A7E85"/>
                </a:solidFill>
                <a:effectLst/>
                <a:latin typeface="JetBrains Mono"/>
              </a:rPr>
              <a:t>### Your code here ###</a:t>
            </a:r>
            <a:br>
              <a:rPr kumimoji="0" lang="en-US" altLang="en-US" sz="2800" b="0" i="0" u="none" strike="noStrike" cap="none" normalizeH="0" baseline="0" dirty="0">
                <a:ln>
                  <a:noFill/>
                </a:ln>
                <a:solidFill>
                  <a:srgbClr val="7A7E85"/>
                </a:solidFill>
                <a:effectLst/>
                <a:latin typeface="JetBrains Mono"/>
              </a:rPr>
            </a:br>
            <a:br>
              <a:rPr kumimoji="0" lang="en-US" altLang="en-US" sz="2800" b="0" i="0" u="none" strike="noStrike" cap="none" normalizeH="0" baseline="0" dirty="0">
                <a:ln>
                  <a:noFill/>
                </a:ln>
                <a:solidFill>
                  <a:srgbClr val="7A7E85"/>
                </a:solidFill>
                <a:effectLst/>
                <a:latin typeface="JetBrains Mono"/>
              </a:rPr>
            </a:br>
            <a:r>
              <a:rPr kumimoji="0" lang="en-US" altLang="en-US" sz="2800" b="0" i="0" u="none" strike="noStrike" cap="none" normalizeH="0" baseline="0" dirty="0" err="1">
                <a:ln>
                  <a:noFill/>
                </a:ln>
                <a:solidFill>
                  <a:srgbClr val="BCBEC4"/>
                </a:solidFill>
                <a:effectLst/>
                <a:latin typeface="JetBrains Mono"/>
              </a:rPr>
              <a:t>circuit_depths</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'opt_lv_3'</a:t>
            </a:r>
            <a:r>
              <a:rPr kumimoji="0" lang="en-US" altLang="en-US" sz="2800" b="0" i="0" u="none" strike="noStrike" cap="none" normalizeH="0" baseline="0" dirty="0">
                <a:ln>
                  <a:noFill/>
                </a:ln>
                <a:solidFill>
                  <a:srgbClr val="BCBEC4"/>
                </a:solidFill>
                <a:effectLst/>
                <a:latin typeface="JetBrains Mono"/>
              </a:rPr>
              <a:t>] =</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err="1">
                <a:ln>
                  <a:noFill/>
                </a:ln>
                <a:solidFill>
                  <a:srgbClr val="BCBEC4"/>
                </a:solidFill>
                <a:effectLst/>
                <a:latin typeface="JetBrains Mono"/>
              </a:rPr>
              <a:t>gate_counts</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'opt_lv_3'</a:t>
            </a:r>
            <a:r>
              <a:rPr kumimoji="0" lang="en-US" altLang="en-US" sz="2800" b="0" i="0" u="none" strike="noStrike" cap="none" normalizeH="0" baseline="0" dirty="0">
                <a:ln>
                  <a:noFill/>
                </a:ln>
                <a:solidFill>
                  <a:srgbClr val="BCBEC4"/>
                </a:solidFill>
                <a:effectLst/>
                <a:latin typeface="JetBrains Mono"/>
              </a:rPr>
              <a:t>] =</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scores[</a:t>
            </a:r>
            <a:r>
              <a:rPr kumimoji="0" lang="en-US" altLang="en-US" sz="2800" b="0" i="0" u="none" strike="noStrike" cap="none" normalizeH="0" baseline="0" dirty="0">
                <a:ln>
                  <a:noFill/>
                </a:ln>
                <a:solidFill>
                  <a:srgbClr val="6AAB73"/>
                </a:solidFill>
                <a:effectLst/>
                <a:latin typeface="JetBrains Mono"/>
              </a:rPr>
              <a:t>'opt_lv_3'</a:t>
            </a:r>
            <a:r>
              <a:rPr kumimoji="0" lang="en-US" altLang="en-US" sz="2800" b="0" i="0" u="none" strike="noStrike" cap="none" normalizeH="0" baseline="0" dirty="0">
                <a:ln>
                  <a:noFill/>
                </a:ln>
                <a:solidFill>
                  <a:srgbClr val="BCBEC4"/>
                </a:solidFill>
                <a:effectLst/>
                <a:latin typeface="JetBrains Mono"/>
              </a:rPr>
              <a:t>] =</a:t>
            </a:r>
            <a:br>
              <a:rPr kumimoji="0" lang="en-US" altLang="en-US" sz="2800" b="0" i="0" u="none" strike="noStrike" cap="none" normalizeH="0" baseline="0" dirty="0">
                <a:ln>
                  <a:noFill/>
                </a:ln>
                <a:solidFill>
                  <a:srgbClr val="BCBEC4"/>
                </a:solidFill>
                <a:effectLst/>
                <a:latin typeface="JetBrains Mono"/>
              </a:rPr>
            </a:b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7A7E85"/>
                </a:solidFill>
                <a:effectLst/>
                <a:latin typeface="JetBrains Mono"/>
              </a:rPr>
              <a:t>### Don't change code after this line ###</a:t>
            </a:r>
            <a:br>
              <a:rPr kumimoji="0" lang="en-US" altLang="en-US" sz="2800" b="0" i="0" u="none" strike="noStrike" cap="none" normalizeH="0" baseline="0" dirty="0">
                <a:ln>
                  <a:noFill/>
                </a:ln>
                <a:solidFill>
                  <a:srgbClr val="7A7E85"/>
                </a:solidFill>
                <a:effectLst/>
                <a:latin typeface="JetBrains Mono"/>
              </a:rPr>
            </a:br>
            <a:br>
              <a:rPr kumimoji="0" lang="en-US" altLang="en-US" sz="2800" b="0" i="0" u="none" strike="noStrike" cap="none" normalizeH="0" baseline="0" dirty="0">
                <a:ln>
                  <a:noFill/>
                </a:ln>
                <a:solidFill>
                  <a:srgbClr val="7A7E85"/>
                </a:solidFill>
                <a:effectLst/>
                <a:latin typeface="JetBrains Mono"/>
              </a:rPr>
            </a:br>
            <a:r>
              <a:rPr kumimoji="0" lang="en-US" altLang="en-US" sz="2800" b="0" i="0" u="none" strike="noStrike" cap="none" normalizeH="0" baseline="0" dirty="0">
                <a:ln>
                  <a:noFill/>
                </a:ln>
                <a:solidFill>
                  <a:srgbClr val="8888C6"/>
                </a:solidFill>
                <a:effectLst/>
                <a:latin typeface="JetBrains Mono"/>
              </a:rPr>
              <a:t>print</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"Optimization level 3 results"</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8888C6"/>
                </a:solidFill>
                <a:effectLst/>
                <a:latin typeface="JetBrains Mono"/>
              </a:rPr>
              <a:t>print</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8888C6"/>
                </a:solidFill>
                <a:effectLst/>
                <a:latin typeface="JetBrains Mono"/>
              </a:rPr>
              <a:t>print</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"Circuit depth:"</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BCBEC4"/>
                </a:solidFill>
                <a:effectLst/>
                <a:latin typeface="JetBrains Mono"/>
              </a:rPr>
              <a:t>circuit_depths</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'opt_lv_3'</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8888C6"/>
                </a:solidFill>
                <a:effectLst/>
                <a:latin typeface="JetBrains Mono"/>
              </a:rPr>
              <a:t>print</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"Gate count:"</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BCBEC4"/>
                </a:solidFill>
                <a:effectLst/>
                <a:latin typeface="JetBrains Mono"/>
              </a:rPr>
              <a:t>gate_counts</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'opt_lv_3'</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8888C6"/>
                </a:solidFill>
                <a:effectLst/>
                <a:latin typeface="JetBrains Mono"/>
              </a:rPr>
              <a:t>print</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"Score:"</a:t>
            </a:r>
            <a:r>
              <a:rPr kumimoji="0" lang="en-US" altLang="en-US" sz="2800" b="0" i="0" u="none" strike="noStrike" cap="none" normalizeH="0" baseline="0" dirty="0">
                <a:ln>
                  <a:noFill/>
                </a:ln>
                <a:solidFill>
                  <a:srgbClr val="BCBEC4"/>
                </a:solidFill>
                <a:effectLst/>
                <a:latin typeface="JetBrains Mono"/>
              </a:rPr>
              <a:t>, scores[</a:t>
            </a:r>
            <a:r>
              <a:rPr kumimoji="0" lang="en-US" altLang="en-US" sz="2800" b="0" i="0" u="none" strike="noStrike" cap="none" normalizeH="0" baseline="0" dirty="0">
                <a:ln>
                  <a:noFill/>
                </a:ln>
                <a:solidFill>
                  <a:srgbClr val="6AAB73"/>
                </a:solidFill>
                <a:effectLst/>
                <a:latin typeface="JetBrains Mono"/>
              </a:rPr>
              <a:t>'opt_lv_3'</a:t>
            </a:r>
            <a:r>
              <a:rPr kumimoji="0" lang="en-US" altLang="en-US" sz="2800" b="0" i="0" u="none" strike="noStrike" cap="none" normalizeH="0" baseline="0" dirty="0">
                <a:ln>
                  <a:noFill/>
                </a:ln>
                <a:solidFill>
                  <a:srgbClr val="BCBEC4"/>
                </a:solidFill>
                <a:effectLst/>
                <a:latin typeface="JetBrains Mono"/>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7E023DF1-4A2C-B227-16BE-85E239FAB132}"/>
              </a:ext>
            </a:extLst>
          </p:cNvPr>
          <p:cNvSpPr txBox="1"/>
          <p:nvPr/>
        </p:nvSpPr>
        <p:spPr>
          <a:xfrm>
            <a:off x="719243" y="8850723"/>
            <a:ext cx="16839414" cy="2818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spcBef>
                <a:spcPts val="2900"/>
              </a:spcBef>
              <a:buSzPct val="100000"/>
            </a:pPr>
            <a:r>
              <a:rPr lang="en-US" kern="0" dirty="0">
                <a:solidFill>
                  <a:srgbClr val="000000"/>
                </a:solidFill>
                <a:latin typeface="Consolas" panose="020B0609020204030204" pitchFamily="49" charset="0"/>
                <a:ea typeface="+mj-ea"/>
                <a:cs typeface="+mj-cs"/>
                <a:sym typeface="IBM Plex Sans Light"/>
              </a:rPr>
              <a:t>let's graph how much the depth of the circuit, the number of gates, and the evaluation score have changed according to each optimization level.</a:t>
            </a:r>
            <a:endParaRPr lang="en-IN" kern="0" dirty="0">
              <a:solidFill>
                <a:srgbClr val="000000"/>
              </a:solidFill>
              <a:latin typeface="Consolas" panose="020B0609020204030204" pitchFamily="49" charset="0"/>
              <a:ea typeface="+mj-ea"/>
              <a:cs typeface="+mj-cs"/>
              <a:sym typeface="IBM Plex Sans Light"/>
            </a:endParaRPr>
          </a:p>
        </p:txBody>
      </p:sp>
      <p:sp>
        <p:nvSpPr>
          <p:cNvPr id="19" name="Rectangle 2">
            <a:extLst>
              <a:ext uri="{FF2B5EF4-FFF2-40B4-BE49-F238E27FC236}">
                <a16:creationId xmlns:a16="http://schemas.microsoft.com/office/drawing/2014/main" id="{F4D5074E-2751-5375-F332-E4877C7F3750}"/>
              </a:ext>
            </a:extLst>
          </p:cNvPr>
          <p:cNvSpPr>
            <a:spLocks noChangeArrowheads="1"/>
          </p:cNvSpPr>
          <p:nvPr/>
        </p:nvSpPr>
        <p:spPr bwMode="auto">
          <a:xfrm>
            <a:off x="717596" y="10714512"/>
            <a:ext cx="16777403" cy="138499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BCBEC4"/>
                </a:solidFill>
                <a:effectLst/>
                <a:latin typeface="JetBrains Mono"/>
              </a:rPr>
              <a:t>colors = [</a:t>
            </a:r>
            <a:r>
              <a:rPr kumimoji="0" lang="en-US" altLang="en-US" sz="2800" b="0" i="0" u="none" strike="noStrike" cap="none" normalizeH="0" baseline="0" dirty="0">
                <a:ln>
                  <a:noFill/>
                </a:ln>
                <a:solidFill>
                  <a:srgbClr val="6AAB73"/>
                </a:solidFill>
                <a:effectLst/>
                <a:latin typeface="JetBrains Mono"/>
              </a:rPr>
              <a:t>'#FF6666'</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6AAB73"/>
                </a:solidFill>
                <a:effectLst/>
                <a:latin typeface="JetBrains Mono"/>
              </a:rPr>
              <a:t>'#66B2FF'</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ax = [</a:t>
            </a:r>
            <a:r>
              <a:rPr kumimoji="0" lang="en-US" altLang="en-US" sz="2800" b="0" i="0" u="none" strike="noStrike" cap="none" normalizeH="0" baseline="0" dirty="0">
                <a:ln>
                  <a:noFill/>
                </a:ln>
                <a:solidFill>
                  <a:srgbClr val="6AAB73"/>
                </a:solidFill>
                <a:effectLst/>
                <a:latin typeface="JetBrains Mono"/>
              </a:rPr>
              <a:t>"opt_lv_0"</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6AAB73"/>
                </a:solidFill>
                <a:effectLst/>
                <a:latin typeface="JetBrains Mono"/>
              </a:rPr>
              <a:t>"opt_lv_1"</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6AAB73"/>
                </a:solidFill>
                <a:effectLst/>
                <a:latin typeface="JetBrains Mono"/>
              </a:rPr>
              <a:t>"opt_lv_2"</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6AAB73"/>
                </a:solidFill>
                <a:effectLst/>
                <a:latin typeface="JetBrains Mono"/>
              </a:rPr>
              <a:t>"opt_lv_3"</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fig, (ax1, ax2, ax3) = </a:t>
            </a:r>
            <a:r>
              <a:rPr kumimoji="0" lang="en-US" altLang="en-US" sz="2800" b="0" i="0" u="none" strike="noStrike" cap="none" normalizeH="0" baseline="0" dirty="0" err="1">
                <a:ln>
                  <a:noFill/>
                </a:ln>
                <a:solidFill>
                  <a:srgbClr val="BCBEC4"/>
                </a:solidFill>
                <a:effectLst/>
                <a:latin typeface="JetBrains Mono"/>
              </a:rPr>
              <a:t>plt.subplots</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3</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2AACB8"/>
                </a:solidFill>
                <a:effectLst/>
                <a:latin typeface="JetBrains Mono"/>
              </a:rPr>
              <a:t>1</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figsize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10</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2AACB8"/>
                </a:solidFill>
                <a:effectLst/>
                <a:latin typeface="JetBrains Mono"/>
              </a:rPr>
              <a:t>12</a:t>
            </a:r>
            <a:r>
              <a:rPr kumimoji="0" lang="en-US" altLang="en-US" sz="2800" b="0" i="0" u="none" strike="noStrike" cap="none" normalizeH="0" baseline="0" dirty="0">
                <a:ln>
                  <a:noFill/>
                </a:ln>
                <a:solidFill>
                  <a:srgbClr val="BCBEC4"/>
                </a:solidFill>
                <a:effectLst/>
                <a:latin typeface="JetBrains Mono"/>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26662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35386" y="1048456"/>
            <a:ext cx="17141825" cy="1676106"/>
          </a:xfrm>
        </p:spPr>
        <p:txBody>
          <a:bodyPr/>
          <a:lstStyle/>
          <a:p>
            <a:r>
              <a:rPr lang="en-US" sz="8800" dirty="0">
                <a:solidFill>
                  <a:schemeClr val="tx1"/>
                </a:solidFill>
                <a:latin typeface="+mj-lt"/>
              </a:rPr>
              <a:t>Optimization level = 3</a:t>
            </a:r>
            <a:endParaRPr lang="en-IN" sz="8800" dirty="0">
              <a:solidFill>
                <a:schemeClr val="tx1"/>
              </a:solidFill>
              <a:effectLst/>
              <a:latin typeface="+mj-lt"/>
            </a:endParaRP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26</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719242" y="3156857"/>
            <a:ext cx="18243672" cy="8719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8400">
              <a:buSzPct val="100000"/>
            </a:pPr>
            <a:endParaRPr lang="en-IN" b="1" dirty="0">
              <a:solidFill>
                <a:srgbClr val="FF7EB6"/>
              </a:solidFill>
              <a:effectLst/>
              <a:latin typeface="Consolas" panose="020B0609020204030204" pitchFamily="49" charset="0"/>
            </a:endParaRPr>
          </a:p>
          <a:p>
            <a:pPr algn="l" defTabSz="2438400">
              <a:spcBef>
                <a:spcPts val="2900"/>
              </a:spcBef>
              <a:buSzPct val="100000"/>
            </a:pPr>
            <a:endParaRPr lang="en-IN" kern="0" dirty="0">
              <a:solidFill>
                <a:srgbClr val="000000"/>
              </a:solidFill>
              <a:ea typeface="+mj-ea"/>
              <a:cs typeface="+mj-cs"/>
              <a:sym typeface="IBM Plex Sans Light"/>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
        <p:nvSpPr>
          <p:cNvPr id="18" name="TextBox 17">
            <a:extLst>
              <a:ext uri="{FF2B5EF4-FFF2-40B4-BE49-F238E27FC236}">
                <a16:creationId xmlns:a16="http://schemas.microsoft.com/office/drawing/2014/main" id="{7E023DF1-4A2C-B227-16BE-85E239FAB132}"/>
              </a:ext>
            </a:extLst>
          </p:cNvPr>
          <p:cNvSpPr txBox="1"/>
          <p:nvPr/>
        </p:nvSpPr>
        <p:spPr>
          <a:xfrm>
            <a:off x="954975" y="3136360"/>
            <a:ext cx="16839414" cy="28187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spcBef>
                <a:spcPts val="2900"/>
              </a:spcBef>
              <a:buSzPct val="100000"/>
            </a:pPr>
            <a:endParaRPr lang="en-IN" kern="0" dirty="0">
              <a:solidFill>
                <a:srgbClr val="000000"/>
              </a:solidFill>
              <a:latin typeface="Consolas" panose="020B0609020204030204" pitchFamily="49" charset="0"/>
              <a:ea typeface="+mj-ea"/>
              <a:cs typeface="+mj-cs"/>
              <a:sym typeface="IBM Plex Sans Light"/>
            </a:endParaRPr>
          </a:p>
        </p:txBody>
      </p:sp>
      <p:sp>
        <p:nvSpPr>
          <p:cNvPr id="5" name="Rectangle 1">
            <a:extLst>
              <a:ext uri="{FF2B5EF4-FFF2-40B4-BE49-F238E27FC236}">
                <a16:creationId xmlns:a16="http://schemas.microsoft.com/office/drawing/2014/main" id="{DA2254A6-427A-8311-A425-344C485546F7}"/>
              </a:ext>
            </a:extLst>
          </p:cNvPr>
          <p:cNvSpPr>
            <a:spLocks noChangeArrowheads="1"/>
          </p:cNvSpPr>
          <p:nvPr/>
        </p:nvSpPr>
        <p:spPr bwMode="auto">
          <a:xfrm>
            <a:off x="733124" y="2672451"/>
            <a:ext cx="16987773" cy="10002738"/>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7A7E85"/>
                </a:solidFill>
                <a:effectLst/>
                <a:latin typeface="JetBrains Mono"/>
              </a:rPr>
              <a:t># Plot 1: Circuit Depth</a:t>
            </a:r>
            <a:br>
              <a:rPr kumimoji="0" lang="en-US" altLang="en-US" sz="2800" b="0" i="0" u="none" strike="noStrike" cap="none" normalizeH="0" baseline="0" dirty="0">
                <a:ln>
                  <a:noFill/>
                </a:ln>
                <a:solidFill>
                  <a:srgbClr val="7A7E85"/>
                </a:solidFill>
                <a:effectLst/>
                <a:latin typeface="JetBrains Mono"/>
              </a:rPr>
            </a:br>
            <a:r>
              <a:rPr kumimoji="0" lang="en-US" altLang="en-US" sz="2800" b="0" i="0" u="none" strike="noStrike" cap="none" normalizeH="0" baseline="0" dirty="0">
                <a:ln>
                  <a:noFill/>
                </a:ln>
                <a:solidFill>
                  <a:srgbClr val="BCBEC4"/>
                </a:solidFill>
                <a:effectLst/>
                <a:latin typeface="JetBrains Mono"/>
              </a:rPr>
              <a:t>ax1.semilogy(ax, [</a:t>
            </a:r>
            <a:r>
              <a:rPr kumimoji="0" lang="en-US" altLang="en-US" sz="2800" b="0" i="0" u="none" strike="noStrike" cap="none" normalizeH="0" baseline="0" dirty="0" err="1">
                <a:ln>
                  <a:noFill/>
                </a:ln>
                <a:solidFill>
                  <a:srgbClr val="BCBEC4"/>
                </a:solidFill>
                <a:effectLst/>
                <a:latin typeface="JetBrains Mono"/>
              </a:rPr>
              <a:t>circuit_depths</a:t>
            </a:r>
            <a:r>
              <a:rPr kumimoji="0" lang="en-US" altLang="en-US" sz="2800" b="0" i="0" u="none" strike="noStrike" cap="none" normalizeH="0" baseline="0" dirty="0">
                <a:ln>
                  <a:noFill/>
                </a:ln>
                <a:solidFill>
                  <a:srgbClr val="BCBEC4"/>
                </a:solidFill>
                <a:effectLst/>
                <a:latin typeface="JetBrains Mono"/>
              </a:rPr>
              <a:t>[key] </a:t>
            </a:r>
            <a:r>
              <a:rPr kumimoji="0" lang="en-US" altLang="en-US" sz="2800" b="0" i="0" u="none" strike="noStrike" cap="none" normalizeH="0" baseline="0" dirty="0">
                <a:ln>
                  <a:noFill/>
                </a:ln>
                <a:solidFill>
                  <a:srgbClr val="CF8E6D"/>
                </a:solidFill>
                <a:effectLst/>
                <a:latin typeface="JetBrains Mono"/>
              </a:rPr>
              <a:t>for </a:t>
            </a:r>
            <a:r>
              <a:rPr kumimoji="0" lang="en-US" altLang="en-US" sz="2800" b="0" i="0" u="none" strike="noStrike" cap="none" normalizeH="0" baseline="0" dirty="0">
                <a:ln>
                  <a:noFill/>
                </a:ln>
                <a:solidFill>
                  <a:srgbClr val="BCBEC4"/>
                </a:solidFill>
                <a:effectLst/>
                <a:latin typeface="JetBrains Mono"/>
              </a:rPr>
              <a:t>key </a:t>
            </a:r>
            <a:r>
              <a:rPr kumimoji="0" lang="en-US" altLang="en-US" sz="2800" b="0" i="0" u="none" strike="noStrike" cap="none" normalizeH="0" baseline="0" dirty="0">
                <a:ln>
                  <a:noFill/>
                </a:ln>
                <a:solidFill>
                  <a:srgbClr val="CF8E6D"/>
                </a:solidFill>
                <a:effectLst/>
                <a:latin typeface="JetBrains Mono"/>
              </a:rPr>
              <a:t>in </a:t>
            </a:r>
            <a:r>
              <a:rPr kumimoji="0" lang="en-US" altLang="en-US" sz="2800" b="0" i="0" u="none" strike="noStrike" cap="none" normalizeH="0" baseline="0" dirty="0">
                <a:ln>
                  <a:noFill/>
                </a:ln>
                <a:solidFill>
                  <a:srgbClr val="BCBEC4"/>
                </a:solidFill>
                <a:effectLst/>
                <a:latin typeface="JetBrains Mono"/>
              </a:rPr>
              <a:t>ax],</a:t>
            </a:r>
            <a:r>
              <a:rPr kumimoji="0" lang="en-US" altLang="en-US" sz="2800" b="0" i="0" u="none" strike="noStrike" cap="none" normalizeH="0" baseline="0" dirty="0">
                <a:ln>
                  <a:noFill/>
                </a:ln>
                <a:solidFill>
                  <a:srgbClr val="6AAB73"/>
                </a:solidFill>
                <a:effectLst/>
                <a:latin typeface="JetBrains Mono"/>
              </a:rPr>
              <a:t>'o-'</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err="1">
                <a:ln>
                  <a:noFill/>
                </a:ln>
                <a:solidFill>
                  <a:srgbClr val="AA4926"/>
                </a:solidFill>
                <a:effectLst/>
                <a:latin typeface="JetBrains Mono"/>
              </a:rPr>
              <a:t>markersize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9</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AA4926"/>
                </a:solidFill>
                <a:effectLst/>
                <a:latin typeface="JetBrains Mono"/>
              </a:rPr>
              <a:t>color</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'#FF6666'</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AA4926"/>
                </a:solidFill>
                <a:effectLst/>
                <a:latin typeface="JetBrains Mono"/>
              </a:rPr>
              <a:t>label</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"Depth"</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ax1.set_xlabel(</a:t>
            </a:r>
            <a:r>
              <a:rPr kumimoji="0" lang="en-US" altLang="en-US" sz="2800" b="0" i="0" u="none" strike="noStrike" cap="none" normalizeH="0" baseline="0" dirty="0">
                <a:ln>
                  <a:noFill/>
                </a:ln>
                <a:solidFill>
                  <a:srgbClr val="6AAB73"/>
                </a:solidFill>
                <a:effectLst/>
                <a:latin typeface="JetBrains Mono"/>
              </a:rPr>
              <a:t>"Optimization Level"</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fontsize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12</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ax1.set_ylabel(</a:t>
            </a:r>
            <a:r>
              <a:rPr kumimoji="0" lang="en-US" altLang="en-US" sz="2800" b="0" i="0" u="none" strike="noStrike" cap="none" normalizeH="0" baseline="0" dirty="0">
                <a:ln>
                  <a:noFill/>
                </a:ln>
                <a:solidFill>
                  <a:srgbClr val="6AAB73"/>
                </a:solidFill>
                <a:effectLst/>
                <a:latin typeface="JetBrains Mono"/>
              </a:rPr>
              <a:t>"Depth"</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fontsize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12</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ax1.set_title(</a:t>
            </a:r>
            <a:r>
              <a:rPr kumimoji="0" lang="en-US" altLang="en-US" sz="2800" b="0" i="0" u="none" strike="noStrike" cap="none" normalizeH="0" baseline="0" dirty="0">
                <a:ln>
                  <a:noFill/>
                </a:ln>
                <a:solidFill>
                  <a:srgbClr val="6AAB73"/>
                </a:solidFill>
                <a:effectLst/>
                <a:latin typeface="JetBrains Mono"/>
              </a:rPr>
              <a:t>"Circuit Depth"</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fontsize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14</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ax1.legend(</a:t>
            </a:r>
            <a:r>
              <a:rPr kumimoji="0" lang="en-US" altLang="en-US" sz="2800" b="0" i="0" u="none" strike="noStrike" cap="none" normalizeH="0" baseline="0" dirty="0" err="1">
                <a:ln>
                  <a:noFill/>
                </a:ln>
                <a:solidFill>
                  <a:srgbClr val="AA4926"/>
                </a:solidFill>
                <a:effectLst/>
                <a:latin typeface="JetBrains Mono"/>
              </a:rPr>
              <a:t>fontsize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10</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7A7E85"/>
                </a:solidFill>
                <a:effectLst/>
                <a:latin typeface="JetBrains Mono"/>
              </a:rPr>
              <a:t># Plot 2: Total Number of Gates</a:t>
            </a:r>
            <a:br>
              <a:rPr kumimoji="0" lang="en-US" altLang="en-US" sz="2800" b="0" i="0" u="none" strike="noStrike" cap="none" normalizeH="0" baseline="0" dirty="0">
                <a:ln>
                  <a:noFill/>
                </a:ln>
                <a:solidFill>
                  <a:srgbClr val="7A7E85"/>
                </a:solidFill>
                <a:effectLst/>
                <a:latin typeface="JetBrains Mono"/>
              </a:rPr>
            </a:br>
            <a:r>
              <a:rPr kumimoji="0" lang="en-US" altLang="en-US" sz="2800" b="0" i="0" u="none" strike="noStrike" cap="none" normalizeH="0" baseline="0" dirty="0">
                <a:ln>
                  <a:noFill/>
                </a:ln>
                <a:solidFill>
                  <a:srgbClr val="BCBEC4"/>
                </a:solidFill>
                <a:effectLst/>
                <a:latin typeface="JetBrains Mono"/>
              </a:rPr>
              <a:t>ax2.semilogy(ax, [</a:t>
            </a:r>
            <a:r>
              <a:rPr kumimoji="0" lang="en-US" altLang="en-US" sz="2800" b="0" i="0" u="none" strike="noStrike" cap="none" normalizeH="0" baseline="0" dirty="0" err="1">
                <a:ln>
                  <a:noFill/>
                </a:ln>
                <a:solidFill>
                  <a:srgbClr val="BCBEC4"/>
                </a:solidFill>
                <a:effectLst/>
                <a:latin typeface="JetBrains Mono"/>
              </a:rPr>
              <a:t>gate_counts</a:t>
            </a:r>
            <a:r>
              <a:rPr kumimoji="0" lang="en-US" altLang="en-US" sz="2800" b="0" i="0" u="none" strike="noStrike" cap="none" normalizeH="0" baseline="0" dirty="0">
                <a:ln>
                  <a:noFill/>
                </a:ln>
                <a:solidFill>
                  <a:srgbClr val="BCBEC4"/>
                </a:solidFill>
                <a:effectLst/>
                <a:latin typeface="JetBrains Mono"/>
              </a:rPr>
              <a:t>[key] </a:t>
            </a:r>
            <a:r>
              <a:rPr kumimoji="0" lang="en-US" altLang="en-US" sz="2800" b="0" i="0" u="none" strike="noStrike" cap="none" normalizeH="0" baseline="0" dirty="0">
                <a:ln>
                  <a:noFill/>
                </a:ln>
                <a:solidFill>
                  <a:srgbClr val="CF8E6D"/>
                </a:solidFill>
                <a:effectLst/>
                <a:latin typeface="JetBrains Mono"/>
              </a:rPr>
              <a:t>for </a:t>
            </a:r>
            <a:r>
              <a:rPr kumimoji="0" lang="en-US" altLang="en-US" sz="2800" b="0" i="0" u="none" strike="noStrike" cap="none" normalizeH="0" baseline="0" dirty="0">
                <a:ln>
                  <a:noFill/>
                </a:ln>
                <a:solidFill>
                  <a:srgbClr val="BCBEC4"/>
                </a:solidFill>
                <a:effectLst/>
                <a:latin typeface="JetBrains Mono"/>
              </a:rPr>
              <a:t>key </a:t>
            </a:r>
            <a:r>
              <a:rPr kumimoji="0" lang="en-US" altLang="en-US" sz="2800" b="0" i="0" u="none" strike="noStrike" cap="none" normalizeH="0" baseline="0" dirty="0">
                <a:ln>
                  <a:noFill/>
                </a:ln>
                <a:solidFill>
                  <a:srgbClr val="CF8E6D"/>
                </a:solidFill>
                <a:effectLst/>
                <a:latin typeface="JetBrains Mono"/>
              </a:rPr>
              <a:t>in </a:t>
            </a:r>
            <a:r>
              <a:rPr kumimoji="0" lang="en-US" altLang="en-US" sz="2800" b="0" i="0" u="none" strike="noStrike" cap="none" normalizeH="0" baseline="0" dirty="0">
                <a:ln>
                  <a:noFill/>
                </a:ln>
                <a:solidFill>
                  <a:srgbClr val="BCBEC4"/>
                </a:solidFill>
                <a:effectLst/>
                <a:latin typeface="JetBrains Mono"/>
              </a:rPr>
              <a:t>ax],</a:t>
            </a:r>
            <a:r>
              <a:rPr kumimoji="0" lang="en-US" altLang="en-US" sz="2800" b="0" i="0" u="none" strike="noStrike" cap="none" normalizeH="0" baseline="0" dirty="0">
                <a:ln>
                  <a:noFill/>
                </a:ln>
                <a:solidFill>
                  <a:srgbClr val="6AAB73"/>
                </a:solidFill>
                <a:effectLst/>
                <a:latin typeface="JetBrains Mono"/>
              </a:rPr>
              <a:t>'^-'</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err="1">
                <a:ln>
                  <a:noFill/>
                </a:ln>
                <a:solidFill>
                  <a:srgbClr val="AA4926"/>
                </a:solidFill>
                <a:effectLst/>
                <a:latin typeface="JetBrains Mono"/>
              </a:rPr>
              <a:t>markersize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9</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AA4926"/>
                </a:solidFill>
                <a:effectLst/>
                <a:latin typeface="JetBrains Mono"/>
              </a:rPr>
              <a:t>color</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'#66B2FF'</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AA4926"/>
                </a:solidFill>
                <a:effectLst/>
                <a:latin typeface="JetBrains Mono"/>
              </a:rPr>
              <a:t>label</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"Counts"</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ax2.set_xlabel(</a:t>
            </a:r>
            <a:r>
              <a:rPr kumimoji="0" lang="en-US" altLang="en-US" sz="2800" b="0" i="0" u="none" strike="noStrike" cap="none" normalizeH="0" baseline="0" dirty="0">
                <a:ln>
                  <a:noFill/>
                </a:ln>
                <a:solidFill>
                  <a:srgbClr val="6AAB73"/>
                </a:solidFill>
                <a:effectLst/>
                <a:latin typeface="JetBrains Mono"/>
              </a:rPr>
              <a:t>"Optimization Level"</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fontsize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12</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ax2.set_ylabel(</a:t>
            </a:r>
            <a:r>
              <a:rPr kumimoji="0" lang="en-US" altLang="en-US" sz="2800" b="0" i="0" u="none" strike="noStrike" cap="none" normalizeH="0" baseline="0" dirty="0">
                <a:ln>
                  <a:noFill/>
                </a:ln>
                <a:solidFill>
                  <a:srgbClr val="6AAB73"/>
                </a:solidFill>
                <a:effectLst/>
                <a:latin typeface="JetBrains Mono"/>
              </a:rPr>
              <a:t>"Gate Count"</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fontsize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12</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ax2.set_title(</a:t>
            </a:r>
            <a:r>
              <a:rPr kumimoji="0" lang="en-US" altLang="en-US" sz="2800" b="0" i="0" u="none" strike="noStrike" cap="none" normalizeH="0" baseline="0" dirty="0">
                <a:ln>
                  <a:noFill/>
                </a:ln>
                <a:solidFill>
                  <a:srgbClr val="6AAB73"/>
                </a:solidFill>
                <a:effectLst/>
                <a:latin typeface="JetBrains Mono"/>
              </a:rPr>
              <a:t>"Gate Count"</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fontsize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14</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ax2.legend(</a:t>
            </a:r>
            <a:r>
              <a:rPr kumimoji="0" lang="en-US" altLang="en-US" sz="2800" b="0" i="0" u="none" strike="noStrike" cap="none" normalizeH="0" baseline="0" dirty="0" err="1">
                <a:ln>
                  <a:noFill/>
                </a:ln>
                <a:solidFill>
                  <a:srgbClr val="AA4926"/>
                </a:solidFill>
                <a:effectLst/>
                <a:latin typeface="JetBrains Mono"/>
              </a:rPr>
              <a:t>fontsize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10</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7A7E85"/>
                </a:solidFill>
                <a:effectLst/>
                <a:latin typeface="JetBrains Mono"/>
              </a:rPr>
              <a:t># Plot 3: Score of </a:t>
            </a:r>
            <a:r>
              <a:rPr kumimoji="0" lang="en-US" altLang="en-US" sz="2800" b="0" i="0" u="none" strike="noStrike" cap="none" normalizeH="0" baseline="0" dirty="0" err="1">
                <a:ln>
                  <a:noFill/>
                </a:ln>
                <a:solidFill>
                  <a:srgbClr val="7A7E85"/>
                </a:solidFill>
                <a:effectLst/>
                <a:latin typeface="JetBrains Mono"/>
              </a:rPr>
              <a:t>Transpiled</a:t>
            </a:r>
            <a:r>
              <a:rPr kumimoji="0" lang="en-US" altLang="en-US" sz="2800" b="0" i="0" u="none" strike="noStrike" cap="none" normalizeH="0" baseline="0" dirty="0">
                <a:ln>
                  <a:noFill/>
                </a:ln>
                <a:solidFill>
                  <a:srgbClr val="7A7E85"/>
                </a:solidFill>
                <a:effectLst/>
                <a:latin typeface="JetBrains Mono"/>
              </a:rPr>
              <a:t> Circuit</a:t>
            </a:r>
            <a:br>
              <a:rPr kumimoji="0" lang="en-US" altLang="en-US" sz="2800" b="0" i="0" u="none" strike="noStrike" cap="none" normalizeH="0" baseline="0" dirty="0">
                <a:ln>
                  <a:noFill/>
                </a:ln>
                <a:solidFill>
                  <a:srgbClr val="7A7E85"/>
                </a:solidFill>
                <a:effectLst/>
                <a:latin typeface="JetBrains Mono"/>
              </a:rPr>
            </a:br>
            <a:r>
              <a:rPr kumimoji="0" lang="en-US" altLang="en-US" sz="2800" b="0" i="0" u="none" strike="noStrike" cap="none" normalizeH="0" baseline="0" dirty="0">
                <a:ln>
                  <a:noFill/>
                </a:ln>
                <a:solidFill>
                  <a:srgbClr val="BCBEC4"/>
                </a:solidFill>
                <a:effectLst/>
                <a:latin typeface="JetBrains Mono"/>
              </a:rPr>
              <a:t>ax3.semilogy(ax, [scores[key] </a:t>
            </a:r>
            <a:r>
              <a:rPr kumimoji="0" lang="en-US" altLang="en-US" sz="2800" b="0" i="0" u="none" strike="noStrike" cap="none" normalizeH="0" baseline="0" dirty="0">
                <a:ln>
                  <a:noFill/>
                </a:ln>
                <a:solidFill>
                  <a:srgbClr val="CF8E6D"/>
                </a:solidFill>
                <a:effectLst/>
                <a:latin typeface="JetBrains Mono"/>
              </a:rPr>
              <a:t>for </a:t>
            </a:r>
            <a:r>
              <a:rPr kumimoji="0" lang="en-US" altLang="en-US" sz="2800" b="0" i="0" u="none" strike="noStrike" cap="none" normalizeH="0" baseline="0" dirty="0">
                <a:ln>
                  <a:noFill/>
                </a:ln>
                <a:solidFill>
                  <a:srgbClr val="BCBEC4"/>
                </a:solidFill>
                <a:effectLst/>
                <a:latin typeface="JetBrains Mono"/>
              </a:rPr>
              <a:t>key </a:t>
            </a:r>
            <a:r>
              <a:rPr kumimoji="0" lang="en-US" altLang="en-US" sz="2800" b="0" i="0" u="none" strike="noStrike" cap="none" normalizeH="0" baseline="0" dirty="0">
                <a:ln>
                  <a:noFill/>
                </a:ln>
                <a:solidFill>
                  <a:srgbClr val="CF8E6D"/>
                </a:solidFill>
                <a:effectLst/>
                <a:latin typeface="JetBrains Mono"/>
              </a:rPr>
              <a:t>in </a:t>
            </a:r>
            <a:r>
              <a:rPr kumimoji="0" lang="en-US" altLang="en-US" sz="2800" b="0" i="0" u="none" strike="noStrike" cap="none" normalizeH="0" baseline="0" dirty="0">
                <a:ln>
                  <a:noFill/>
                </a:ln>
                <a:solidFill>
                  <a:srgbClr val="BCBEC4"/>
                </a:solidFill>
                <a:effectLst/>
                <a:latin typeface="JetBrains Mono"/>
              </a:rPr>
              <a:t>ax],</a:t>
            </a:r>
            <a:r>
              <a:rPr kumimoji="0" lang="en-US" altLang="en-US" sz="2800" b="0" i="0" u="none" strike="noStrike" cap="none" normalizeH="0" baseline="0" dirty="0">
                <a:ln>
                  <a:noFill/>
                </a:ln>
                <a:solidFill>
                  <a:srgbClr val="6AAB73"/>
                </a:solidFill>
                <a:effectLst/>
                <a:latin typeface="JetBrains Mono"/>
              </a:rPr>
              <a:t>'*-'</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err="1">
                <a:ln>
                  <a:noFill/>
                </a:ln>
                <a:solidFill>
                  <a:srgbClr val="AA4926"/>
                </a:solidFill>
                <a:effectLst/>
                <a:latin typeface="JetBrains Mono"/>
              </a:rPr>
              <a:t>markersize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9</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AA4926"/>
                </a:solidFill>
                <a:effectLst/>
                <a:latin typeface="JetBrains Mono"/>
              </a:rPr>
              <a:t>label</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"Score"</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ax3.set_xlabel(</a:t>
            </a:r>
            <a:r>
              <a:rPr kumimoji="0" lang="en-US" altLang="en-US" sz="2800" b="0" i="0" u="none" strike="noStrike" cap="none" normalizeH="0" baseline="0" dirty="0">
                <a:ln>
                  <a:noFill/>
                </a:ln>
                <a:solidFill>
                  <a:srgbClr val="6AAB73"/>
                </a:solidFill>
                <a:effectLst/>
                <a:latin typeface="JetBrains Mono"/>
              </a:rPr>
              <a:t>"Optimization Level"</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fontsize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12</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ax3.set_ylabel(</a:t>
            </a:r>
            <a:r>
              <a:rPr kumimoji="0" lang="en-US" altLang="en-US" sz="2800" b="0" i="0" u="none" strike="noStrike" cap="none" normalizeH="0" baseline="0" dirty="0">
                <a:ln>
                  <a:noFill/>
                </a:ln>
                <a:solidFill>
                  <a:srgbClr val="6AAB73"/>
                </a:solidFill>
                <a:effectLst/>
                <a:latin typeface="JetBrains Mono"/>
              </a:rPr>
              <a:t>"Score"</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fontsize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12</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ax3.set_title(</a:t>
            </a:r>
            <a:r>
              <a:rPr kumimoji="0" lang="en-US" altLang="en-US" sz="2800" b="0" i="0" u="none" strike="noStrike" cap="none" normalizeH="0" baseline="0" dirty="0">
                <a:ln>
                  <a:noFill/>
                </a:ln>
                <a:solidFill>
                  <a:srgbClr val="6AAB73"/>
                </a:solidFill>
                <a:effectLst/>
                <a:latin typeface="JetBrains Mono"/>
              </a:rPr>
              <a:t>"Score"</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fontsize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14</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ax3.legend(</a:t>
            </a:r>
            <a:r>
              <a:rPr kumimoji="0" lang="en-US" altLang="en-US" sz="2800" b="0" i="0" u="none" strike="noStrike" cap="none" normalizeH="0" baseline="0" dirty="0" err="1">
                <a:ln>
                  <a:noFill/>
                </a:ln>
                <a:solidFill>
                  <a:srgbClr val="AA4926"/>
                </a:solidFill>
                <a:effectLst/>
                <a:latin typeface="JetBrains Mono"/>
              </a:rPr>
              <a:t>fontsize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10</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err="1">
                <a:ln>
                  <a:noFill/>
                </a:ln>
                <a:solidFill>
                  <a:srgbClr val="BCBEC4"/>
                </a:solidFill>
                <a:effectLst/>
                <a:latin typeface="JetBrains Mono"/>
              </a:rPr>
              <a:t>fig.tight_layout</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err="1">
                <a:ln>
                  <a:noFill/>
                </a:ln>
                <a:solidFill>
                  <a:srgbClr val="BCBEC4"/>
                </a:solidFill>
                <a:effectLst/>
                <a:latin typeface="JetBrains Mono"/>
              </a:rPr>
              <a:t>plt.show</a:t>
            </a:r>
            <a:r>
              <a:rPr kumimoji="0" lang="en-US" altLang="en-US" sz="2800" b="0" i="0" u="none" strike="noStrike" cap="none" normalizeH="0" baseline="0" dirty="0">
                <a:ln>
                  <a:noFill/>
                </a:ln>
                <a:solidFill>
                  <a:srgbClr val="BCBEC4"/>
                </a:solidFill>
                <a:effectLst/>
                <a:latin typeface="JetBrains Mono"/>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931933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BE95FF"/>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27</a:t>
            </a:fld>
            <a:endParaRPr lang="en-US" dirty="0"/>
          </a:p>
        </p:txBody>
      </p:sp>
      <p:pic>
        <p:nvPicPr>
          <p:cNvPr id="6" name="Picture 5" descr="A circular logo with a circle and text&#10;&#10;Description automatically generated">
            <a:extLst>
              <a:ext uri="{FF2B5EF4-FFF2-40B4-BE49-F238E27FC236}">
                <a16:creationId xmlns:a16="http://schemas.microsoft.com/office/drawing/2014/main" id="{82F0E77D-B515-5054-6819-6B1AA056F700}"/>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8E38EC93-583C-08D0-9088-05016B7175D6}"/>
              </a:ext>
            </a:extLst>
          </p:cNvPr>
          <p:cNvSpPr txBox="1"/>
          <p:nvPr/>
        </p:nvSpPr>
        <p:spPr>
          <a:xfrm>
            <a:off x="1068387" y="3397503"/>
            <a:ext cx="20136984" cy="88508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just"/>
            <a:r>
              <a:rPr lang="en-US" b="1" dirty="0">
                <a:solidFill>
                  <a:schemeClr val="bg1"/>
                </a:solidFill>
                <a:effectLst/>
                <a:latin typeface="Consolas" panose="020B0609020204030204" pitchFamily="49" charset="0"/>
              </a:rPr>
              <a:t>Your Task: </a:t>
            </a:r>
            <a:r>
              <a:rPr lang="en-US" dirty="0">
                <a:solidFill>
                  <a:schemeClr val="bg1"/>
                </a:solidFill>
                <a:effectLst/>
                <a:latin typeface="Consolas" panose="020B0609020204030204" pitchFamily="49" charset="0"/>
              </a:rPr>
              <a:t>Above you did a great amount of work to construct your different pass managers, test them, and save information about each one to it's corresponding array. You graphed that information to visibly compare your results. Now, submit all four pass managers to the grader.</a:t>
            </a:r>
            <a:endParaRPr lang="en-US" dirty="0">
              <a:solidFill>
                <a:schemeClr val="bg1"/>
              </a:solidFill>
              <a:latin typeface="Consolas" panose="020B0609020204030204" pitchFamily="49" charset="0"/>
            </a:endParaRPr>
          </a:p>
          <a:p>
            <a:pPr algn="just"/>
            <a:endParaRPr lang="en-US" b="0" dirty="0">
              <a:solidFill>
                <a:schemeClr val="bg1"/>
              </a:solidFill>
              <a:effectLst/>
              <a:latin typeface="Consolas" panose="020B0609020204030204" pitchFamily="49" charset="0"/>
            </a:endParaRPr>
          </a:p>
          <a:p>
            <a:pPr algn="just" defTabSz="2438400">
              <a:spcBef>
                <a:spcPts val="2900"/>
              </a:spcBef>
              <a:buSzPct val="100000"/>
            </a:pPr>
            <a:endParaRPr lang="en-IN" kern="0" dirty="0">
              <a:ea typeface="+mj-ea"/>
              <a:cs typeface="+mj-cs"/>
              <a:sym typeface="IBM Plex Sans Light"/>
            </a:endParaRPr>
          </a:p>
        </p:txBody>
      </p:sp>
      <p:sp>
        <p:nvSpPr>
          <p:cNvPr id="10" name="TextBox 9">
            <a:extLst>
              <a:ext uri="{FF2B5EF4-FFF2-40B4-BE49-F238E27FC236}">
                <a16:creationId xmlns:a16="http://schemas.microsoft.com/office/drawing/2014/main" id="{5369CB61-45DE-0551-ED04-DE4D13075315}"/>
              </a:ext>
            </a:extLst>
          </p:cNvPr>
          <p:cNvSpPr txBox="1"/>
          <p:nvPr/>
        </p:nvSpPr>
        <p:spPr>
          <a:xfrm>
            <a:off x="1567543" y="892629"/>
            <a:ext cx="13933714" cy="17961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444465" indent="-446749" algn="l" defTabSz="2438400">
              <a:spcBef>
                <a:spcPts val="2900"/>
              </a:spcBef>
              <a:buSzPct val="100000"/>
              <a:buFontTx/>
              <a:buChar char="–"/>
            </a:pPr>
            <a:endParaRPr lang="en-IN" kern="0" dirty="0">
              <a:solidFill>
                <a:srgbClr val="000000"/>
              </a:solidFill>
              <a:ea typeface="+mj-ea"/>
              <a:cs typeface="+mj-cs"/>
              <a:sym typeface="IBM Plex Sans Light"/>
            </a:endParaRPr>
          </a:p>
        </p:txBody>
      </p:sp>
      <p:sp>
        <p:nvSpPr>
          <p:cNvPr id="11" name="TextBox 10">
            <a:extLst>
              <a:ext uri="{FF2B5EF4-FFF2-40B4-BE49-F238E27FC236}">
                <a16:creationId xmlns:a16="http://schemas.microsoft.com/office/drawing/2014/main" id="{2B73391C-586B-3220-0EA7-E5742E3DD0FB}"/>
              </a:ext>
            </a:extLst>
          </p:cNvPr>
          <p:cNvSpPr txBox="1"/>
          <p:nvPr/>
        </p:nvSpPr>
        <p:spPr>
          <a:xfrm>
            <a:off x="1175658" y="893790"/>
            <a:ext cx="16546285" cy="19505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spcBef>
                <a:spcPts val="2900"/>
              </a:spcBef>
              <a:buSzPct val="100000"/>
            </a:pPr>
            <a:r>
              <a:rPr lang="en-US" sz="6600" dirty="0">
                <a:solidFill>
                  <a:schemeClr val="tx1"/>
                </a:solidFill>
                <a:effectLst/>
                <a:latin typeface="+mj-lt"/>
              </a:rPr>
              <a:t>Exercise 2(Finish)</a:t>
            </a:r>
            <a:endParaRPr lang="en-IN" sz="6600" kern="0" dirty="0">
              <a:solidFill>
                <a:srgbClr val="000000"/>
              </a:solidFill>
              <a:ea typeface="+mj-ea"/>
              <a:cs typeface="+mj-cs"/>
              <a:sym typeface="IBM Plex Sans Light"/>
            </a:endParaRPr>
          </a:p>
        </p:txBody>
      </p:sp>
      <p:sp>
        <p:nvSpPr>
          <p:cNvPr id="12" name="Rectangle 1">
            <a:extLst>
              <a:ext uri="{FF2B5EF4-FFF2-40B4-BE49-F238E27FC236}">
                <a16:creationId xmlns:a16="http://schemas.microsoft.com/office/drawing/2014/main" id="{BDB5EF38-2C45-5ABA-0884-FA2F37DCDBA0}"/>
              </a:ext>
            </a:extLst>
          </p:cNvPr>
          <p:cNvSpPr>
            <a:spLocks noChangeArrowheads="1"/>
          </p:cNvSpPr>
          <p:nvPr/>
        </p:nvSpPr>
        <p:spPr bwMode="auto">
          <a:xfrm>
            <a:off x="1807028" y="6858000"/>
            <a:ext cx="19239302" cy="286232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7A7E85"/>
                </a:solidFill>
                <a:effectLst/>
                <a:latin typeface="JetBrains Mono"/>
              </a:rPr>
              <a:t># Submit your answer using following code</a:t>
            </a:r>
            <a:br>
              <a:rPr kumimoji="0" lang="en-US" altLang="en-US" b="0" i="0" u="none" strike="noStrike" cap="none" normalizeH="0" baseline="0" dirty="0">
                <a:ln>
                  <a:noFill/>
                </a:ln>
                <a:solidFill>
                  <a:srgbClr val="7A7E85"/>
                </a:solidFill>
                <a:effectLst/>
                <a:latin typeface="JetBrains Mono"/>
              </a:rPr>
            </a:br>
            <a:br>
              <a:rPr kumimoji="0" lang="en-US" altLang="en-US" b="0" i="0" u="none" strike="noStrike" cap="none" normalizeH="0" baseline="0" dirty="0">
                <a:ln>
                  <a:noFill/>
                </a:ln>
                <a:solidFill>
                  <a:srgbClr val="7A7E85"/>
                </a:solidFill>
                <a:effectLst/>
                <a:latin typeface="JetBrains Mono"/>
              </a:rPr>
            </a:br>
            <a:r>
              <a:rPr kumimoji="0" lang="en-US" altLang="en-US" b="0" i="0" u="none" strike="noStrike" cap="none" normalizeH="0" baseline="0" dirty="0">
                <a:ln>
                  <a:noFill/>
                </a:ln>
                <a:solidFill>
                  <a:srgbClr val="BCBEC4"/>
                </a:solidFill>
                <a:effectLst/>
                <a:latin typeface="JetBrains Mono"/>
              </a:rPr>
              <a:t>answer = [pm_lv0, pm_lv1, pm_lv2, pm_lv3]</a:t>
            </a:r>
            <a:br>
              <a:rPr kumimoji="0" lang="en-US" altLang="en-US" b="0" i="0" u="none" strike="noStrike" cap="none" normalizeH="0" baseline="0" dirty="0">
                <a:ln>
                  <a:noFill/>
                </a:ln>
                <a:solidFill>
                  <a:srgbClr val="BCBEC4"/>
                </a:solidFill>
                <a:effectLst/>
                <a:latin typeface="JetBrains Mono"/>
              </a:rPr>
            </a:br>
            <a:br>
              <a:rPr kumimoji="0" lang="en-US" altLang="en-US" b="0" i="0" u="none" strike="noStrike" cap="none" normalizeH="0" baseline="0" dirty="0">
                <a:ln>
                  <a:noFill/>
                </a:ln>
                <a:solidFill>
                  <a:srgbClr val="BCBEC4"/>
                </a:solidFill>
                <a:effectLst/>
                <a:latin typeface="JetBrains Mono"/>
              </a:rPr>
            </a:br>
            <a:r>
              <a:rPr kumimoji="0" lang="en-US" altLang="en-US" b="0" i="0" u="none" strike="noStrike" cap="none" normalizeH="0" baseline="0" dirty="0">
                <a:ln>
                  <a:noFill/>
                </a:ln>
                <a:solidFill>
                  <a:srgbClr val="BCBEC4"/>
                </a:solidFill>
                <a:effectLst/>
                <a:latin typeface="JetBrains Mono"/>
              </a:rPr>
              <a:t>grade_lab3_ex2(answer)</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9039305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1272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55A89-31D3-C769-71AD-38E9ADC2B454}"/>
              </a:ext>
            </a:extLst>
          </p:cNvPr>
          <p:cNvSpPr>
            <a:spLocks noGrp="1"/>
          </p:cNvSpPr>
          <p:nvPr>
            <p:ph type="title"/>
          </p:nvPr>
        </p:nvSpPr>
        <p:spPr>
          <a:xfrm>
            <a:off x="1078247" y="1081933"/>
            <a:ext cx="21419902" cy="1749552"/>
          </a:xfrm>
        </p:spPr>
        <p:txBody>
          <a:bodyPr/>
          <a:lstStyle/>
          <a:p>
            <a:pPr algn="ctr"/>
            <a:r>
              <a:rPr lang="en-US" sz="8800" dirty="0">
                <a:solidFill>
                  <a:schemeClr val="bg1"/>
                </a:solidFill>
              </a:rPr>
              <a:t>Transpiler stage details with options</a:t>
            </a:r>
          </a:p>
        </p:txBody>
      </p:sp>
      <p:sp>
        <p:nvSpPr>
          <p:cNvPr id="3" name="Footer Placeholder 2">
            <a:extLst>
              <a:ext uri="{FF2B5EF4-FFF2-40B4-BE49-F238E27FC236}">
                <a16:creationId xmlns:a16="http://schemas.microsoft.com/office/drawing/2014/main" id="{8B588F6F-C66C-FFF6-F027-434CCBD37F22}"/>
              </a:ext>
            </a:extLst>
          </p:cNvPr>
          <p:cNvSpPr>
            <a:spLocks noGrp="1"/>
          </p:cNvSpPr>
          <p:nvPr>
            <p:ph type="ftr" sz="quarter" idx="18"/>
          </p:nvPr>
        </p:nvSpPr>
        <p:spPr>
          <a:xfrm>
            <a:off x="576072" y="12801600"/>
            <a:ext cx="4956176" cy="381000"/>
          </a:xfrm>
        </p:spPr>
        <p:txBody>
          <a:bodyPr/>
          <a:lstStyle/>
          <a:p>
            <a:r>
              <a:rPr lang="en-US" dirty="0">
                <a:solidFill>
                  <a:schemeClr val="bg1"/>
                </a:solidFill>
              </a:rPr>
              <a:t>Qiskit Fall Fest 2024</a:t>
            </a:r>
          </a:p>
        </p:txBody>
      </p:sp>
      <p:sp>
        <p:nvSpPr>
          <p:cNvPr id="9" name="Slide Number Placeholder">
            <a:extLst>
              <a:ext uri="{FF2B5EF4-FFF2-40B4-BE49-F238E27FC236}">
                <a16:creationId xmlns:a16="http://schemas.microsoft.com/office/drawing/2014/main" id="{41794889-6D85-5EF1-D228-19EEF3359F33}"/>
              </a:ext>
            </a:extLst>
          </p:cNvPr>
          <p:cNvSpPr>
            <a:spLocks noGrp="1"/>
          </p:cNvSpPr>
          <p:nvPr>
            <p:ph type="sldNum" sz="quarter" idx="4"/>
          </p:nvPr>
        </p:nvSpPr>
        <p:spPr>
          <a:xfrm>
            <a:off x="23689069" y="12938838"/>
            <a:ext cx="123431" cy="246221"/>
          </a:xfrm>
        </p:spPr>
        <p:txBody>
          <a:bodyPr/>
          <a:lstStyle>
            <a:lvl1pPr>
              <a:defRPr>
                <a:solidFill>
                  <a:schemeClr val="tx1"/>
                </a:solidFill>
              </a:defRPr>
            </a:lvl1pPr>
          </a:lstStyle>
          <a:p>
            <a:fld id="{59395FB3-9C97-154F-86B2-7E381B951268}" type="slidenum">
              <a:rPr lang="en-US" smtClean="0">
                <a:solidFill>
                  <a:schemeClr val="bg1"/>
                </a:solidFill>
              </a:rPr>
              <a:pPr/>
              <a:t>28</a:t>
            </a:fld>
            <a:endParaRPr lang="en-US" dirty="0">
              <a:solidFill>
                <a:schemeClr val="bg1"/>
              </a:solidFill>
            </a:endParaRPr>
          </a:p>
        </p:txBody>
      </p:sp>
      <p:sp>
        <p:nvSpPr>
          <p:cNvPr id="4" name="TextBox 3">
            <a:extLst>
              <a:ext uri="{FF2B5EF4-FFF2-40B4-BE49-F238E27FC236}">
                <a16:creationId xmlns:a16="http://schemas.microsoft.com/office/drawing/2014/main" id="{09176F2C-E3C8-4091-385C-B9525E748DE5}"/>
              </a:ext>
            </a:extLst>
          </p:cNvPr>
          <p:cNvSpPr txBox="1"/>
          <p:nvPr/>
        </p:nvSpPr>
        <p:spPr>
          <a:xfrm>
            <a:off x="1392964" y="3973285"/>
            <a:ext cx="15537497" cy="85675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spcAft>
                <a:spcPts val="1800"/>
              </a:spcAft>
            </a:pPr>
            <a:r>
              <a:rPr lang="en-US" sz="4000" dirty="0">
                <a:solidFill>
                  <a:schemeClr val="bg1"/>
                </a:solidFill>
              </a:rPr>
              <a:t>Key features of the </a:t>
            </a:r>
            <a:r>
              <a:rPr lang="en-US" sz="4000" dirty="0" err="1">
                <a:solidFill>
                  <a:schemeClr val="bg1"/>
                </a:solidFill>
              </a:rPr>
              <a:t>Qiskit</a:t>
            </a:r>
            <a:r>
              <a:rPr lang="en-US" sz="4000" dirty="0">
                <a:solidFill>
                  <a:schemeClr val="bg1"/>
                </a:solidFill>
              </a:rPr>
              <a:t> SDK v1.0 </a:t>
            </a:r>
            <a:r>
              <a:rPr lang="en-US" sz="4000" dirty="0" err="1">
                <a:solidFill>
                  <a:schemeClr val="bg1"/>
                </a:solidFill>
              </a:rPr>
              <a:t>transpiler</a:t>
            </a:r>
            <a:r>
              <a:rPr lang="en-US" sz="4000" dirty="0">
                <a:solidFill>
                  <a:schemeClr val="bg1"/>
                </a:solidFill>
              </a:rPr>
              <a:t> is the ease with which users can build and configure a custom </a:t>
            </a:r>
            <a:r>
              <a:rPr lang="en-US" sz="4000" dirty="0" err="1">
                <a:solidFill>
                  <a:schemeClr val="bg1"/>
                </a:solidFill>
              </a:rPr>
              <a:t>passmanager</a:t>
            </a:r>
            <a:r>
              <a:rPr lang="en-US" sz="4000" dirty="0">
                <a:solidFill>
                  <a:schemeClr val="bg1"/>
                </a:solidFill>
              </a:rPr>
              <a:t>.</a:t>
            </a:r>
          </a:p>
          <a:p>
            <a:pPr>
              <a:spcAft>
                <a:spcPts val="1800"/>
              </a:spcAft>
            </a:pPr>
            <a:endParaRPr lang="en-US" sz="4000" dirty="0">
              <a:solidFill>
                <a:schemeClr val="bg1"/>
              </a:solidFill>
            </a:endParaRPr>
          </a:p>
          <a:p>
            <a:pPr>
              <a:spcAft>
                <a:spcPts val="1800"/>
              </a:spcAft>
            </a:pPr>
            <a:r>
              <a:rPr lang="en-US" dirty="0">
                <a:solidFill>
                  <a:srgbClr val="BE95FF"/>
                </a:solidFill>
              </a:rPr>
              <a:t>Custom Pass Manager:</a:t>
            </a:r>
            <a:r>
              <a:rPr lang="en-US" dirty="0">
                <a:solidFill>
                  <a:schemeClr val="bg1"/>
                </a:solidFill>
              </a:rPr>
              <a:t> Users can choose from six standard passes along with various optimization levels as well as select an option or plug-in for each pass.</a:t>
            </a:r>
          </a:p>
          <a:p>
            <a:pPr>
              <a:spcAft>
                <a:spcPts val="1800"/>
              </a:spcAft>
            </a:pPr>
            <a:r>
              <a:rPr lang="en-US" dirty="0" err="1">
                <a:solidFill>
                  <a:srgbClr val="BE95FF"/>
                </a:solidFill>
              </a:rPr>
              <a:t>StagedPassManager</a:t>
            </a:r>
            <a:r>
              <a:rPr lang="en-US" dirty="0">
                <a:solidFill>
                  <a:srgbClr val="BE95FF"/>
                </a:solidFill>
              </a:rPr>
              <a:t>:</a:t>
            </a:r>
            <a:r>
              <a:rPr lang="en-US" dirty="0">
                <a:solidFill>
                  <a:schemeClr val="bg1"/>
                </a:solidFill>
              </a:rPr>
              <a:t> Allows creation of pass managers with any number of passes.</a:t>
            </a:r>
          </a:p>
          <a:p>
            <a:pPr>
              <a:spcAft>
                <a:spcPts val="1800"/>
              </a:spcAft>
            </a:pPr>
            <a:r>
              <a:rPr lang="en-US" dirty="0">
                <a:solidFill>
                  <a:srgbClr val="BE95FF"/>
                </a:solidFill>
              </a:rPr>
              <a:t>Pass Manager as Plugin: </a:t>
            </a:r>
            <a:r>
              <a:rPr lang="en-US" dirty="0">
                <a:solidFill>
                  <a:schemeClr val="bg1"/>
                </a:solidFill>
              </a:rPr>
              <a:t>Create and deploy new pass managers as plugins. Other users can implement these pass managers in their projects.</a:t>
            </a:r>
            <a:endParaRPr lang="en-IN" dirty="0">
              <a:solidFill>
                <a:schemeClr val="bg1"/>
              </a:solidFill>
            </a:endParaRPr>
          </a:p>
          <a:p>
            <a:pPr marL="914400" lvl="2"/>
            <a:endParaRPr lang="en-IN" dirty="0">
              <a:solidFill>
                <a:schemeClr val="bg1"/>
              </a:solidFill>
            </a:endParaRPr>
          </a:p>
          <a:p>
            <a:pPr algn="l" defTabSz="2438400">
              <a:spcBef>
                <a:spcPts val="2900"/>
              </a:spcBef>
              <a:buSzPct val="100000"/>
            </a:pPr>
            <a:endParaRPr lang="en-IN" sz="3200" kern="0" dirty="0">
              <a:solidFill>
                <a:schemeClr val="bg1"/>
              </a:solidFill>
              <a:ea typeface="+mj-ea"/>
              <a:cs typeface="+mj-cs"/>
              <a:sym typeface="IBM Plex Sans Light"/>
            </a:endParaRPr>
          </a:p>
        </p:txBody>
      </p:sp>
      <p:pic>
        <p:nvPicPr>
          <p:cNvPr id="10" name="Picture 9">
            <a:extLst>
              <a:ext uri="{FF2B5EF4-FFF2-40B4-BE49-F238E27FC236}">
                <a16:creationId xmlns:a16="http://schemas.microsoft.com/office/drawing/2014/main" id="{9751237F-2AA1-E170-E3DE-E67C3FCEED7B}"/>
              </a:ext>
            </a:extLst>
          </p:cNvPr>
          <p:cNvPicPr>
            <a:picLocks noChangeAspect="1"/>
          </p:cNvPicPr>
          <p:nvPr/>
        </p:nvPicPr>
        <p:blipFill>
          <a:blip r:embed="rId3"/>
          <a:stretch>
            <a:fillRect/>
          </a:stretch>
        </p:blipFill>
        <p:spPr>
          <a:xfrm>
            <a:off x="21164376" y="10354652"/>
            <a:ext cx="3078110" cy="2186195"/>
          </a:xfrm>
          <a:prstGeom prst="rect">
            <a:avLst/>
          </a:prstGeom>
        </p:spPr>
      </p:pic>
      <p:pic>
        <p:nvPicPr>
          <p:cNvPr id="11" name="Picture 10">
            <a:extLst>
              <a:ext uri="{FF2B5EF4-FFF2-40B4-BE49-F238E27FC236}">
                <a16:creationId xmlns:a16="http://schemas.microsoft.com/office/drawing/2014/main" id="{CA6380D4-E981-9EEF-D653-8AC54D87C537}"/>
              </a:ext>
            </a:extLst>
          </p:cNvPr>
          <p:cNvPicPr>
            <a:picLocks noChangeAspect="1"/>
          </p:cNvPicPr>
          <p:nvPr/>
        </p:nvPicPr>
        <p:blipFill>
          <a:blip r:embed="rId4"/>
          <a:stretch>
            <a:fillRect/>
          </a:stretch>
        </p:blipFill>
        <p:spPr>
          <a:xfrm>
            <a:off x="19101293" y="7576164"/>
            <a:ext cx="2535340" cy="2528118"/>
          </a:xfrm>
          <a:prstGeom prst="rect">
            <a:avLst/>
          </a:prstGeom>
        </p:spPr>
      </p:pic>
      <p:pic>
        <p:nvPicPr>
          <p:cNvPr id="12" name="Picture 11">
            <a:extLst>
              <a:ext uri="{FF2B5EF4-FFF2-40B4-BE49-F238E27FC236}">
                <a16:creationId xmlns:a16="http://schemas.microsoft.com/office/drawing/2014/main" id="{0B377CEE-351C-4BA1-7CFF-4D18D46017B4}"/>
              </a:ext>
            </a:extLst>
          </p:cNvPr>
          <p:cNvPicPr>
            <a:picLocks noChangeAspect="1"/>
          </p:cNvPicPr>
          <p:nvPr/>
        </p:nvPicPr>
        <p:blipFill>
          <a:blip r:embed="rId5"/>
          <a:stretch>
            <a:fillRect/>
          </a:stretch>
        </p:blipFill>
        <p:spPr>
          <a:xfrm>
            <a:off x="17609472" y="11732746"/>
            <a:ext cx="4451969" cy="1791021"/>
          </a:xfrm>
          <a:prstGeom prst="rect">
            <a:avLst/>
          </a:prstGeom>
        </p:spPr>
      </p:pic>
      <p:pic>
        <p:nvPicPr>
          <p:cNvPr id="13" name="Picture 12" descr="A purple background with black text&#10;&#10;Description automatically generated">
            <a:extLst>
              <a:ext uri="{FF2B5EF4-FFF2-40B4-BE49-F238E27FC236}">
                <a16:creationId xmlns:a16="http://schemas.microsoft.com/office/drawing/2014/main" id="{8AB494F4-B7A9-BF3E-F110-D44D00240924}"/>
              </a:ext>
            </a:extLst>
          </p:cNvPr>
          <p:cNvPicPr>
            <a:picLocks noChangeAspect="1"/>
          </p:cNvPicPr>
          <p:nvPr/>
        </p:nvPicPr>
        <p:blipFill>
          <a:blip r:embed="rId6"/>
          <a:stretch>
            <a:fillRect/>
          </a:stretch>
        </p:blipFill>
        <p:spPr>
          <a:xfrm>
            <a:off x="16930461" y="9503977"/>
            <a:ext cx="1992977" cy="721036"/>
          </a:xfrm>
          <a:prstGeom prst="rect">
            <a:avLst/>
          </a:prstGeom>
        </p:spPr>
      </p:pic>
      <p:pic>
        <p:nvPicPr>
          <p:cNvPr id="14" name="Graphic 13">
            <a:extLst>
              <a:ext uri="{FF2B5EF4-FFF2-40B4-BE49-F238E27FC236}">
                <a16:creationId xmlns:a16="http://schemas.microsoft.com/office/drawing/2014/main" id="{06A9CED0-53F6-11DA-B012-C6DC6E849D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025956" y="10553542"/>
            <a:ext cx="2375043" cy="729944"/>
          </a:xfrm>
          <a:prstGeom prst="rect">
            <a:avLst/>
          </a:prstGeom>
        </p:spPr>
      </p:pic>
      <p:pic>
        <p:nvPicPr>
          <p:cNvPr id="8" name="Picture 7" descr="A circle with a circle and text&#10;&#10;Description automatically generated">
            <a:extLst>
              <a:ext uri="{FF2B5EF4-FFF2-40B4-BE49-F238E27FC236}">
                <a16:creationId xmlns:a16="http://schemas.microsoft.com/office/drawing/2014/main" id="{34561119-0DE6-AF48-9018-5490C5EEB266}"/>
              </a:ext>
            </a:extLst>
          </p:cNvPr>
          <p:cNvPicPr>
            <a:picLocks noChangeAspect="1"/>
          </p:cNvPicPr>
          <p:nvPr/>
        </p:nvPicPr>
        <p:blipFill>
          <a:blip r:embed="rId9"/>
          <a:stretch>
            <a:fillRect/>
          </a:stretch>
        </p:blipFill>
        <p:spPr>
          <a:xfrm>
            <a:off x="21031200" y="530941"/>
            <a:ext cx="2781300" cy="2781300"/>
          </a:xfrm>
          <a:prstGeom prst="rect">
            <a:avLst/>
          </a:prstGeom>
        </p:spPr>
      </p:pic>
      <p:pic>
        <p:nvPicPr>
          <p:cNvPr id="6" name="Picture 5" descr="A logo of a company&#10;&#10;Description automatically generated">
            <a:extLst>
              <a:ext uri="{FF2B5EF4-FFF2-40B4-BE49-F238E27FC236}">
                <a16:creationId xmlns:a16="http://schemas.microsoft.com/office/drawing/2014/main" id="{9207CCB1-5FE1-CB13-5CFB-FBE7D38DBFE4}"/>
              </a:ext>
            </a:extLst>
          </p:cNvPr>
          <p:cNvPicPr>
            <a:picLocks noChangeAspect="1"/>
          </p:cNvPicPr>
          <p:nvPr/>
        </p:nvPicPr>
        <p:blipFill>
          <a:blip r:embed="rId10"/>
          <a:stretch>
            <a:fillRect/>
          </a:stretch>
        </p:blipFill>
        <p:spPr>
          <a:xfrm>
            <a:off x="576072" y="6129689"/>
            <a:ext cx="816892" cy="816892"/>
          </a:xfrm>
          <a:prstGeom prst="rect">
            <a:avLst/>
          </a:prstGeom>
        </p:spPr>
      </p:pic>
      <p:pic>
        <p:nvPicPr>
          <p:cNvPr id="7" name="Picture 6" descr="A logo of a company&#10;&#10;Description automatically generated">
            <a:extLst>
              <a:ext uri="{FF2B5EF4-FFF2-40B4-BE49-F238E27FC236}">
                <a16:creationId xmlns:a16="http://schemas.microsoft.com/office/drawing/2014/main" id="{460743F2-1661-8F1E-20DA-6F76212AE167}"/>
              </a:ext>
            </a:extLst>
          </p:cNvPr>
          <p:cNvPicPr>
            <a:picLocks noChangeAspect="1"/>
          </p:cNvPicPr>
          <p:nvPr/>
        </p:nvPicPr>
        <p:blipFill>
          <a:blip r:embed="rId10"/>
          <a:stretch>
            <a:fillRect/>
          </a:stretch>
        </p:blipFill>
        <p:spPr>
          <a:xfrm>
            <a:off x="576072" y="7440174"/>
            <a:ext cx="816892" cy="816892"/>
          </a:xfrm>
          <a:prstGeom prst="rect">
            <a:avLst/>
          </a:prstGeom>
        </p:spPr>
      </p:pic>
      <p:pic>
        <p:nvPicPr>
          <p:cNvPr id="15" name="Picture 14" descr="A logo of a company&#10;&#10;Description automatically generated">
            <a:extLst>
              <a:ext uri="{FF2B5EF4-FFF2-40B4-BE49-F238E27FC236}">
                <a16:creationId xmlns:a16="http://schemas.microsoft.com/office/drawing/2014/main" id="{E84557DC-5497-8514-4B06-FB1DF6190502}"/>
              </a:ext>
            </a:extLst>
          </p:cNvPr>
          <p:cNvPicPr>
            <a:picLocks noChangeAspect="1"/>
          </p:cNvPicPr>
          <p:nvPr/>
        </p:nvPicPr>
        <p:blipFill>
          <a:blip r:embed="rId10"/>
          <a:stretch>
            <a:fillRect/>
          </a:stretch>
        </p:blipFill>
        <p:spPr>
          <a:xfrm>
            <a:off x="576072" y="8257066"/>
            <a:ext cx="816892" cy="816892"/>
          </a:xfrm>
          <a:prstGeom prst="rect">
            <a:avLst/>
          </a:prstGeom>
        </p:spPr>
      </p:pic>
    </p:spTree>
    <p:extLst>
      <p:ext uri="{BB962C8B-B14F-4D97-AF65-F5344CB8AC3E}">
        <p14:creationId xmlns:p14="http://schemas.microsoft.com/office/powerpoint/2010/main" val="186774434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35386" y="1048456"/>
            <a:ext cx="17141825" cy="1676106"/>
          </a:xfrm>
        </p:spPr>
        <p:txBody>
          <a:bodyPr/>
          <a:lstStyle/>
          <a:p>
            <a:r>
              <a:rPr lang="en-US" sz="8800" dirty="0">
                <a:solidFill>
                  <a:schemeClr val="tx1"/>
                </a:solidFill>
                <a:latin typeface="+mj-lt"/>
              </a:rPr>
              <a:t>Init stage</a:t>
            </a:r>
            <a:endParaRPr lang="en-IN" sz="8800" dirty="0">
              <a:solidFill>
                <a:schemeClr val="tx1"/>
              </a:solidFill>
              <a:effectLst/>
              <a:latin typeface="+mj-lt"/>
            </a:endParaRP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29</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719242" y="3156857"/>
            <a:ext cx="18243672" cy="8719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8400">
              <a:buSzPct val="100000"/>
            </a:pPr>
            <a:endParaRPr lang="en-IN" b="1" dirty="0">
              <a:solidFill>
                <a:srgbClr val="FF7EB6"/>
              </a:solidFill>
              <a:effectLst/>
              <a:latin typeface="Consolas" panose="020B0609020204030204" pitchFamily="49" charset="0"/>
            </a:endParaRPr>
          </a:p>
          <a:p>
            <a:pPr algn="l" defTabSz="2438400">
              <a:spcBef>
                <a:spcPts val="2900"/>
              </a:spcBef>
              <a:buSzPct val="100000"/>
            </a:pPr>
            <a:endParaRPr lang="en-IN" kern="0" dirty="0">
              <a:solidFill>
                <a:srgbClr val="000000"/>
              </a:solidFill>
              <a:ea typeface="+mj-ea"/>
              <a:cs typeface="+mj-cs"/>
              <a:sym typeface="IBM Plex Sans Light"/>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
        <p:nvSpPr>
          <p:cNvPr id="18" name="TextBox 17">
            <a:extLst>
              <a:ext uri="{FF2B5EF4-FFF2-40B4-BE49-F238E27FC236}">
                <a16:creationId xmlns:a16="http://schemas.microsoft.com/office/drawing/2014/main" id="{7E023DF1-4A2C-B227-16BE-85E239FAB132}"/>
              </a:ext>
            </a:extLst>
          </p:cNvPr>
          <p:cNvSpPr txBox="1"/>
          <p:nvPr/>
        </p:nvSpPr>
        <p:spPr>
          <a:xfrm>
            <a:off x="954975" y="3136360"/>
            <a:ext cx="16839414" cy="2818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spcBef>
                <a:spcPts val="2900"/>
              </a:spcBef>
              <a:buSzPct val="100000"/>
            </a:pPr>
            <a:endParaRPr lang="en-IN" kern="0" dirty="0">
              <a:solidFill>
                <a:srgbClr val="000000"/>
              </a:solidFill>
              <a:latin typeface="Consolas" panose="020B0609020204030204" pitchFamily="49" charset="0"/>
              <a:ea typeface="+mj-ea"/>
              <a:cs typeface="+mj-cs"/>
              <a:sym typeface="IBM Plex Sans Light"/>
            </a:endParaRPr>
          </a:p>
        </p:txBody>
      </p:sp>
      <p:sp>
        <p:nvSpPr>
          <p:cNvPr id="17" name="TextBox 16">
            <a:extLst>
              <a:ext uri="{FF2B5EF4-FFF2-40B4-BE49-F238E27FC236}">
                <a16:creationId xmlns:a16="http://schemas.microsoft.com/office/drawing/2014/main" id="{498B8D81-E95D-6FB3-3202-1BE28D9A747E}"/>
              </a:ext>
            </a:extLst>
          </p:cNvPr>
          <p:cNvSpPr txBox="1"/>
          <p:nvPr/>
        </p:nvSpPr>
        <p:spPr>
          <a:xfrm>
            <a:off x="719242" y="2985441"/>
            <a:ext cx="17233102" cy="1067984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spcAft>
                <a:spcPts val="2400"/>
              </a:spcAft>
            </a:pPr>
            <a:r>
              <a:rPr lang="en-US" dirty="0">
                <a:latin typeface="Consolas" panose="020B0609020204030204" pitchFamily="49" charset="0"/>
              </a:rPr>
              <a:t>This first stage does very little by default and is primarily useful if you want to include your own initial optimizations. This stage translates multi-qubit gates into single- and two-qubit gates. </a:t>
            </a:r>
          </a:p>
          <a:p>
            <a:pPr>
              <a:spcAft>
                <a:spcPts val="2400"/>
              </a:spcAft>
            </a:pPr>
            <a:r>
              <a:rPr lang="en-US" dirty="0">
                <a:latin typeface="Consolas" panose="020B0609020204030204" pitchFamily="49" charset="0"/>
              </a:rPr>
              <a:t>If you specify an argument at this stage for the qubits you want to use, that value overrides all the passes that could change it. </a:t>
            </a:r>
          </a:p>
          <a:p>
            <a:r>
              <a:rPr lang="en-US" dirty="0">
                <a:latin typeface="Consolas" panose="020B0609020204030204" pitchFamily="49" charset="0"/>
              </a:rPr>
              <a:t>Without extra plugins, only default options exist. This process includes several </a:t>
            </a:r>
            <a:r>
              <a:rPr lang="en-US" dirty="0" err="1">
                <a:latin typeface="Consolas" panose="020B0609020204030204" pitchFamily="49" charset="0"/>
              </a:rPr>
              <a:t>transpiler</a:t>
            </a:r>
            <a:r>
              <a:rPr lang="en-US" dirty="0">
                <a:latin typeface="Consolas" panose="020B0609020204030204" pitchFamily="49" charset="0"/>
              </a:rPr>
              <a:t> pass plugins depending on the </a:t>
            </a:r>
            <a:r>
              <a:rPr lang="en-US" dirty="0" err="1">
                <a:solidFill>
                  <a:srgbClr val="FF7EB6"/>
                </a:solidFill>
                <a:latin typeface="Consolas" panose="020B0609020204030204" pitchFamily="49" charset="0"/>
              </a:rPr>
              <a:t>optimization_level</a:t>
            </a:r>
            <a:r>
              <a:rPr lang="en-US" dirty="0">
                <a:latin typeface="Consolas" panose="020B0609020204030204" pitchFamily="49" charset="0"/>
              </a:rPr>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IN" dirty="0"/>
          </a:p>
        </p:txBody>
      </p:sp>
      <p:sp>
        <p:nvSpPr>
          <p:cNvPr id="19" name="Rectangle 1">
            <a:extLst>
              <a:ext uri="{FF2B5EF4-FFF2-40B4-BE49-F238E27FC236}">
                <a16:creationId xmlns:a16="http://schemas.microsoft.com/office/drawing/2014/main" id="{8F39801A-FCF9-5B89-E8EA-E5F11FAB678C}"/>
              </a:ext>
            </a:extLst>
          </p:cNvPr>
          <p:cNvSpPr>
            <a:spLocks noChangeArrowheads="1"/>
          </p:cNvSpPr>
          <p:nvPr/>
        </p:nvSpPr>
        <p:spPr bwMode="auto">
          <a:xfrm>
            <a:off x="752938" y="8727541"/>
            <a:ext cx="19994030" cy="470898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dirty="0" err="1">
                <a:ln>
                  <a:noFill/>
                </a:ln>
                <a:solidFill>
                  <a:srgbClr val="BCBEC4"/>
                </a:solidFill>
                <a:effectLst/>
                <a:latin typeface="JetBrains Mono"/>
              </a:rPr>
              <a:t>list_stage_plugins</a:t>
            </a:r>
            <a:r>
              <a:rPr kumimoji="0" lang="en-US" altLang="en-US" sz="3000" b="0" i="0" u="none" strike="noStrike" cap="none" normalizeH="0" baseline="0" dirty="0">
                <a:ln>
                  <a:noFill/>
                </a:ln>
                <a:solidFill>
                  <a:srgbClr val="BCBEC4"/>
                </a:solidFill>
                <a:effectLst/>
                <a:latin typeface="JetBrains Mono"/>
              </a:rPr>
              <a:t>(</a:t>
            </a:r>
            <a:r>
              <a:rPr kumimoji="0" lang="en-US" altLang="en-US" sz="3000" b="0" i="0" u="none" strike="noStrike" cap="none" normalizeH="0" baseline="0" dirty="0">
                <a:ln>
                  <a:noFill/>
                </a:ln>
                <a:solidFill>
                  <a:srgbClr val="6AAB73"/>
                </a:solidFill>
                <a:effectLst/>
                <a:latin typeface="JetBrains Mono"/>
              </a:rPr>
              <a:t>"</a:t>
            </a:r>
            <a:r>
              <a:rPr kumimoji="0" lang="en-US" altLang="en-US" sz="3000" b="0" i="0" u="none" strike="noStrike" cap="none" normalizeH="0" baseline="0" dirty="0" err="1">
                <a:ln>
                  <a:noFill/>
                </a:ln>
                <a:solidFill>
                  <a:srgbClr val="6AAB73"/>
                </a:solidFill>
                <a:effectLst/>
                <a:latin typeface="JetBrains Mono"/>
              </a:rPr>
              <a:t>init</a:t>
            </a:r>
            <a:r>
              <a:rPr kumimoji="0" lang="en-US" altLang="en-US" sz="3000" b="0" i="0" u="none" strike="noStrike" cap="none" normalizeH="0" baseline="0" dirty="0">
                <a:ln>
                  <a:noFill/>
                </a:ln>
                <a:solidFill>
                  <a:srgbClr val="6AAB73"/>
                </a:solidFill>
                <a:effectLst/>
                <a:latin typeface="JetBrains Mono"/>
              </a:rPr>
              <a:t>"</a:t>
            </a:r>
            <a:r>
              <a:rPr kumimoji="0" lang="en-US" altLang="en-US" sz="3000" b="0" i="0" u="none" strike="noStrike" cap="none" normalizeH="0" baseline="0" dirty="0">
                <a:ln>
                  <a:noFill/>
                </a:ln>
                <a:solidFill>
                  <a:srgbClr val="BCBEC4"/>
                </a:solidFill>
                <a:effectLst/>
                <a:latin typeface="JetBrains Mono"/>
              </a:rPr>
              <a:t>)</a:t>
            </a:r>
            <a:br>
              <a:rPr kumimoji="0" lang="en-US" altLang="en-US" sz="3000" b="0" i="0" u="none" strike="noStrike" cap="none" normalizeH="0" baseline="0" dirty="0">
                <a:ln>
                  <a:noFill/>
                </a:ln>
                <a:solidFill>
                  <a:srgbClr val="BCBEC4"/>
                </a:solidFill>
                <a:effectLst/>
                <a:latin typeface="JetBrains Mono"/>
              </a:rPr>
            </a:br>
            <a:br>
              <a:rPr kumimoji="0" lang="en-US" altLang="en-US" sz="3000" b="0" i="0" u="none" strike="noStrike" cap="none" normalizeH="0" baseline="0" dirty="0">
                <a:ln>
                  <a:noFill/>
                </a:ln>
                <a:solidFill>
                  <a:srgbClr val="BCBEC4"/>
                </a:solidFill>
                <a:effectLst/>
                <a:latin typeface="JetBrains Mono"/>
              </a:rPr>
            </a:br>
            <a:r>
              <a:rPr kumimoji="0" lang="en-US" altLang="en-US" sz="3000" b="0" i="0" u="none" strike="noStrike" cap="none" normalizeH="0" baseline="0" dirty="0">
                <a:ln>
                  <a:noFill/>
                </a:ln>
                <a:solidFill>
                  <a:srgbClr val="8888C6"/>
                </a:solidFill>
                <a:effectLst/>
                <a:latin typeface="JetBrains Mono"/>
              </a:rPr>
              <a:t>print</a:t>
            </a:r>
            <a:r>
              <a:rPr kumimoji="0" lang="en-US" altLang="en-US" sz="3000" b="0" i="0" u="none" strike="noStrike" cap="none" normalizeH="0" baseline="0" dirty="0">
                <a:ln>
                  <a:noFill/>
                </a:ln>
                <a:solidFill>
                  <a:srgbClr val="BCBEC4"/>
                </a:solidFill>
                <a:effectLst/>
                <a:latin typeface="JetBrains Mono"/>
              </a:rPr>
              <a:t>(</a:t>
            </a:r>
            <a:r>
              <a:rPr kumimoji="0" lang="en-US" altLang="en-US" sz="3000" b="0" i="0" u="none" strike="noStrike" cap="none" normalizeH="0" baseline="0" dirty="0">
                <a:ln>
                  <a:noFill/>
                </a:ln>
                <a:solidFill>
                  <a:srgbClr val="6AAB73"/>
                </a:solidFill>
                <a:effectLst/>
                <a:latin typeface="JetBrains Mono"/>
              </a:rPr>
              <a:t>"Plugins run by default </a:t>
            </a:r>
            <a:r>
              <a:rPr kumimoji="0" lang="en-US" altLang="en-US" sz="3000" b="0" i="0" u="none" strike="noStrike" cap="none" normalizeH="0" baseline="0" dirty="0" err="1">
                <a:ln>
                  <a:noFill/>
                </a:ln>
                <a:solidFill>
                  <a:srgbClr val="6AAB73"/>
                </a:solidFill>
                <a:effectLst/>
                <a:latin typeface="JetBrains Mono"/>
              </a:rPr>
              <a:t>init</a:t>
            </a:r>
            <a:r>
              <a:rPr kumimoji="0" lang="en-US" altLang="en-US" sz="3000" b="0" i="0" u="none" strike="noStrike" cap="none" normalizeH="0" baseline="0" dirty="0">
                <a:ln>
                  <a:noFill/>
                </a:ln>
                <a:solidFill>
                  <a:srgbClr val="6AAB73"/>
                </a:solidFill>
                <a:effectLst/>
                <a:latin typeface="JetBrains Mono"/>
              </a:rPr>
              <a:t> stage"</a:t>
            </a:r>
            <a:r>
              <a:rPr kumimoji="0" lang="en-US" altLang="en-US" sz="3000" b="0" i="0" u="none" strike="noStrike" cap="none" normalizeH="0" baseline="0" dirty="0">
                <a:ln>
                  <a:noFill/>
                </a:ln>
                <a:solidFill>
                  <a:srgbClr val="BCBEC4"/>
                </a:solidFill>
                <a:effectLst/>
                <a:latin typeface="JetBrains Mono"/>
              </a:rPr>
              <a:t>)</a:t>
            </a:r>
            <a:br>
              <a:rPr kumimoji="0" lang="en-US" altLang="en-US" sz="3000" b="0" i="0" u="none" strike="noStrike" cap="none" normalizeH="0" baseline="0" dirty="0">
                <a:ln>
                  <a:noFill/>
                </a:ln>
                <a:solidFill>
                  <a:srgbClr val="BCBEC4"/>
                </a:solidFill>
                <a:effectLst/>
                <a:latin typeface="JetBrains Mono"/>
              </a:rPr>
            </a:br>
            <a:r>
              <a:rPr kumimoji="0" lang="en-US" altLang="en-US" sz="3000" b="0" i="0" u="none" strike="noStrike" cap="none" normalizeH="0" baseline="0" dirty="0">
                <a:ln>
                  <a:noFill/>
                </a:ln>
                <a:solidFill>
                  <a:srgbClr val="8888C6"/>
                </a:solidFill>
                <a:effectLst/>
                <a:latin typeface="JetBrains Mono"/>
              </a:rPr>
              <a:t>print</a:t>
            </a:r>
            <a:r>
              <a:rPr kumimoji="0" lang="en-US" altLang="en-US" sz="3000" b="0" i="0" u="none" strike="noStrike" cap="none" normalizeH="0" baseline="0" dirty="0">
                <a:ln>
                  <a:noFill/>
                </a:ln>
                <a:solidFill>
                  <a:srgbClr val="BCBEC4"/>
                </a:solidFill>
                <a:effectLst/>
                <a:latin typeface="JetBrains Mono"/>
              </a:rPr>
              <a:t>(</a:t>
            </a:r>
            <a:r>
              <a:rPr kumimoji="0" lang="en-US" altLang="en-US" sz="3000" b="0" i="0" u="none" strike="noStrike" cap="none" normalizeH="0" baseline="0" dirty="0">
                <a:ln>
                  <a:noFill/>
                </a:ln>
                <a:solidFill>
                  <a:srgbClr val="6AAB73"/>
                </a:solidFill>
                <a:effectLst/>
                <a:latin typeface="JetBrains Mono"/>
              </a:rPr>
              <a:t>"================================="</a:t>
            </a:r>
            <a:r>
              <a:rPr kumimoji="0" lang="en-US" altLang="en-US" sz="3000" b="0" i="0" u="none" strike="noStrike" cap="none" normalizeH="0" baseline="0" dirty="0">
                <a:ln>
                  <a:noFill/>
                </a:ln>
                <a:solidFill>
                  <a:srgbClr val="BCBEC4"/>
                </a:solidFill>
                <a:effectLst/>
                <a:latin typeface="JetBrains Mono"/>
              </a:rPr>
              <a:t>)</a:t>
            </a:r>
            <a:br>
              <a:rPr kumimoji="0" lang="en-US" altLang="en-US" sz="3000" b="0" i="0" u="none" strike="noStrike" cap="none" normalizeH="0" baseline="0" dirty="0">
                <a:ln>
                  <a:noFill/>
                </a:ln>
                <a:solidFill>
                  <a:srgbClr val="BCBEC4"/>
                </a:solidFill>
                <a:effectLst/>
                <a:latin typeface="JetBrains Mono"/>
              </a:rPr>
            </a:br>
            <a:br>
              <a:rPr kumimoji="0" lang="en-US" altLang="en-US" sz="3000" b="0" i="0" u="none" strike="noStrike" cap="none" normalizeH="0" baseline="0" dirty="0">
                <a:ln>
                  <a:noFill/>
                </a:ln>
                <a:solidFill>
                  <a:srgbClr val="BCBEC4"/>
                </a:solidFill>
                <a:effectLst/>
                <a:latin typeface="JetBrains Mono"/>
              </a:rPr>
            </a:br>
            <a:r>
              <a:rPr kumimoji="0" lang="en-US" altLang="en-US" sz="3000" b="0" i="0" u="none" strike="noStrike" cap="none" normalizeH="0" baseline="0" dirty="0">
                <a:ln>
                  <a:noFill/>
                </a:ln>
                <a:solidFill>
                  <a:srgbClr val="CF8E6D"/>
                </a:solidFill>
                <a:effectLst/>
                <a:latin typeface="JetBrains Mono"/>
              </a:rPr>
              <a:t>for </a:t>
            </a:r>
            <a:r>
              <a:rPr kumimoji="0" lang="en-US" altLang="en-US" sz="3000" b="0" i="0" u="none" strike="noStrike" cap="none" normalizeH="0" baseline="0" dirty="0" err="1">
                <a:ln>
                  <a:noFill/>
                </a:ln>
                <a:solidFill>
                  <a:srgbClr val="BCBEC4"/>
                </a:solidFill>
                <a:effectLst/>
                <a:latin typeface="JetBrains Mono"/>
              </a:rPr>
              <a:t>i</a:t>
            </a:r>
            <a:r>
              <a:rPr kumimoji="0" lang="en-US" altLang="en-US" sz="3000" b="0" i="0" u="none" strike="noStrike" cap="none" normalizeH="0" baseline="0" dirty="0">
                <a:ln>
                  <a:noFill/>
                </a:ln>
                <a:solidFill>
                  <a:srgbClr val="BCBEC4"/>
                </a:solidFill>
                <a:effectLst/>
                <a:latin typeface="JetBrains Mono"/>
              </a:rPr>
              <a:t> </a:t>
            </a:r>
            <a:r>
              <a:rPr kumimoji="0" lang="en-US" altLang="en-US" sz="3000" b="0" i="0" u="none" strike="noStrike" cap="none" normalizeH="0" baseline="0" dirty="0">
                <a:ln>
                  <a:noFill/>
                </a:ln>
                <a:solidFill>
                  <a:srgbClr val="CF8E6D"/>
                </a:solidFill>
                <a:effectLst/>
                <a:latin typeface="JetBrains Mono"/>
              </a:rPr>
              <a:t>in </a:t>
            </a:r>
            <a:r>
              <a:rPr kumimoji="0" lang="en-US" altLang="en-US" sz="3000" b="0" i="0" u="none" strike="noStrike" cap="none" normalizeH="0" baseline="0" dirty="0">
                <a:ln>
                  <a:noFill/>
                </a:ln>
                <a:solidFill>
                  <a:srgbClr val="8888C6"/>
                </a:solidFill>
                <a:effectLst/>
                <a:latin typeface="JetBrains Mono"/>
              </a:rPr>
              <a:t>range</a:t>
            </a:r>
            <a:r>
              <a:rPr kumimoji="0" lang="en-US" altLang="en-US" sz="3000" b="0" i="0" u="none" strike="noStrike" cap="none" normalizeH="0" baseline="0" dirty="0">
                <a:ln>
                  <a:noFill/>
                </a:ln>
                <a:solidFill>
                  <a:srgbClr val="BCBEC4"/>
                </a:solidFill>
                <a:effectLst/>
                <a:latin typeface="JetBrains Mono"/>
              </a:rPr>
              <a:t>(</a:t>
            </a:r>
            <a:r>
              <a:rPr kumimoji="0" lang="en-US" altLang="en-US" sz="3000" b="0" i="0" u="none" strike="noStrike" cap="none" normalizeH="0" baseline="0" dirty="0">
                <a:ln>
                  <a:noFill/>
                </a:ln>
                <a:solidFill>
                  <a:srgbClr val="2AACB8"/>
                </a:solidFill>
                <a:effectLst/>
                <a:latin typeface="JetBrains Mono"/>
              </a:rPr>
              <a:t>4</a:t>
            </a:r>
            <a:r>
              <a:rPr kumimoji="0" lang="en-US" altLang="en-US" sz="3000" b="0" i="0" u="none" strike="noStrike" cap="none" normalizeH="0" baseline="0" dirty="0">
                <a:ln>
                  <a:noFill/>
                </a:ln>
                <a:solidFill>
                  <a:srgbClr val="BCBEC4"/>
                </a:solidFill>
                <a:effectLst/>
                <a:latin typeface="JetBrains Mono"/>
              </a:rPr>
              <a:t>):</a:t>
            </a:r>
            <a:br>
              <a:rPr kumimoji="0" lang="en-US" altLang="en-US" sz="3000" b="0" i="0" u="none" strike="noStrike" cap="none" normalizeH="0" baseline="0" dirty="0">
                <a:ln>
                  <a:noFill/>
                </a:ln>
                <a:solidFill>
                  <a:srgbClr val="BCBEC4"/>
                </a:solidFill>
                <a:effectLst/>
                <a:latin typeface="JetBrains Mono"/>
              </a:rPr>
            </a:br>
            <a:r>
              <a:rPr kumimoji="0" lang="en-US" altLang="en-US" sz="3000" b="0" i="0" u="none" strike="noStrike" cap="none" normalizeH="0" baseline="0" dirty="0">
                <a:ln>
                  <a:noFill/>
                </a:ln>
                <a:solidFill>
                  <a:srgbClr val="BCBEC4"/>
                </a:solidFill>
                <a:effectLst/>
                <a:latin typeface="JetBrains Mono"/>
              </a:rPr>
              <a:t>    </a:t>
            </a:r>
            <a:r>
              <a:rPr kumimoji="0" lang="en-US" altLang="en-US" sz="3000" b="0" i="0" u="none" strike="noStrike" cap="none" normalizeH="0" baseline="0" dirty="0">
                <a:ln>
                  <a:noFill/>
                </a:ln>
                <a:solidFill>
                  <a:srgbClr val="8888C6"/>
                </a:solidFill>
                <a:effectLst/>
                <a:latin typeface="JetBrains Mono"/>
              </a:rPr>
              <a:t>print</a:t>
            </a:r>
            <a:r>
              <a:rPr kumimoji="0" lang="en-US" altLang="en-US" sz="3000" b="0" i="0" u="none" strike="noStrike" cap="none" normalizeH="0" baseline="0" dirty="0">
                <a:ln>
                  <a:noFill/>
                </a:ln>
                <a:solidFill>
                  <a:srgbClr val="BCBEC4"/>
                </a:solidFill>
                <a:effectLst/>
                <a:latin typeface="JetBrains Mono"/>
              </a:rPr>
              <a:t>(</a:t>
            </a:r>
            <a:r>
              <a:rPr kumimoji="0" lang="en-US" altLang="en-US" sz="3000" b="0" i="0" u="none" strike="noStrike" cap="none" normalizeH="0" baseline="0" dirty="0">
                <a:ln>
                  <a:noFill/>
                </a:ln>
                <a:solidFill>
                  <a:srgbClr val="6AAB73"/>
                </a:solidFill>
                <a:effectLst/>
                <a:latin typeface="JetBrains Mono"/>
              </a:rPr>
              <a:t>f"</a:t>
            </a:r>
            <a:r>
              <a:rPr kumimoji="0" lang="en-US" altLang="en-US" sz="3000" b="0" i="0" u="none" strike="noStrike" cap="none" normalizeH="0" baseline="0" dirty="0">
                <a:ln>
                  <a:noFill/>
                </a:ln>
                <a:solidFill>
                  <a:srgbClr val="CF8E6D"/>
                </a:solidFill>
                <a:effectLst/>
                <a:latin typeface="JetBrains Mono"/>
              </a:rPr>
              <a:t>\</a:t>
            </a:r>
            <a:r>
              <a:rPr kumimoji="0" lang="en-US" altLang="en-US" sz="3000" b="0" i="0" u="none" strike="noStrike" cap="none" normalizeH="0" baseline="0" dirty="0" err="1">
                <a:ln>
                  <a:noFill/>
                </a:ln>
                <a:solidFill>
                  <a:srgbClr val="CF8E6D"/>
                </a:solidFill>
                <a:effectLst/>
                <a:latin typeface="JetBrains Mono"/>
              </a:rPr>
              <a:t>n</a:t>
            </a:r>
            <a:r>
              <a:rPr kumimoji="0" lang="en-US" altLang="en-US" sz="3000" b="0" i="0" u="none" strike="noStrike" cap="none" normalizeH="0" baseline="0" dirty="0" err="1">
                <a:ln>
                  <a:noFill/>
                </a:ln>
                <a:solidFill>
                  <a:srgbClr val="6AAB73"/>
                </a:solidFill>
                <a:effectLst/>
                <a:latin typeface="JetBrains Mono"/>
              </a:rPr>
              <a:t>Optimization</a:t>
            </a:r>
            <a:r>
              <a:rPr kumimoji="0" lang="en-US" altLang="en-US" sz="3000" b="0" i="0" u="none" strike="noStrike" cap="none" normalizeH="0" baseline="0" dirty="0">
                <a:ln>
                  <a:noFill/>
                </a:ln>
                <a:solidFill>
                  <a:srgbClr val="6AAB73"/>
                </a:solidFill>
                <a:effectLst/>
                <a:latin typeface="JetBrains Mono"/>
              </a:rPr>
              <a:t> level </a:t>
            </a:r>
            <a:r>
              <a:rPr kumimoji="0" lang="en-US" altLang="en-US" sz="3000" b="0" i="0" u="none" strike="noStrike" cap="none" normalizeH="0" baseline="0" dirty="0">
                <a:ln>
                  <a:noFill/>
                </a:ln>
                <a:solidFill>
                  <a:srgbClr val="CF8E6D"/>
                </a:solidFill>
                <a:effectLst/>
                <a:latin typeface="JetBrains Mono"/>
              </a:rPr>
              <a:t>{</a:t>
            </a:r>
            <a:r>
              <a:rPr kumimoji="0" lang="en-US" altLang="en-US" sz="3000" b="0" i="0" u="none" strike="noStrike" cap="none" normalizeH="0" baseline="0" dirty="0" err="1">
                <a:ln>
                  <a:noFill/>
                </a:ln>
                <a:solidFill>
                  <a:srgbClr val="BCBEC4"/>
                </a:solidFill>
                <a:effectLst/>
                <a:latin typeface="JetBrains Mono"/>
              </a:rPr>
              <a:t>i</a:t>
            </a:r>
            <a:r>
              <a:rPr kumimoji="0" lang="en-US" altLang="en-US" sz="3000" b="0" i="0" u="none" strike="noStrike" cap="none" normalizeH="0" baseline="0" dirty="0">
                <a:ln>
                  <a:noFill/>
                </a:ln>
                <a:solidFill>
                  <a:srgbClr val="CF8E6D"/>
                </a:solidFill>
                <a:effectLst/>
                <a:latin typeface="JetBrains Mono"/>
              </a:rPr>
              <a:t>}</a:t>
            </a:r>
            <a:r>
              <a:rPr kumimoji="0" lang="en-US" altLang="en-US" sz="3000" b="0" i="0" u="none" strike="noStrike" cap="none" normalizeH="0" baseline="0" dirty="0">
                <a:ln>
                  <a:noFill/>
                </a:ln>
                <a:solidFill>
                  <a:srgbClr val="6AAB73"/>
                </a:solidFill>
                <a:effectLst/>
                <a:latin typeface="JetBrains Mono"/>
              </a:rPr>
              <a:t>:"</a:t>
            </a:r>
            <a:r>
              <a:rPr kumimoji="0" lang="en-US" altLang="en-US" sz="3000" b="0" i="0" u="none" strike="noStrike" cap="none" normalizeH="0" baseline="0" dirty="0">
                <a:ln>
                  <a:noFill/>
                </a:ln>
                <a:solidFill>
                  <a:srgbClr val="BCBEC4"/>
                </a:solidFill>
                <a:effectLst/>
                <a:latin typeface="JetBrains Mono"/>
              </a:rPr>
              <a:t>)</a:t>
            </a:r>
            <a:br>
              <a:rPr kumimoji="0" lang="en-US" altLang="en-US" sz="3000" b="0" i="0" u="none" strike="noStrike" cap="none" normalizeH="0" baseline="0" dirty="0">
                <a:ln>
                  <a:noFill/>
                </a:ln>
                <a:solidFill>
                  <a:srgbClr val="BCBEC4"/>
                </a:solidFill>
                <a:effectLst/>
                <a:latin typeface="JetBrains Mono"/>
              </a:rPr>
            </a:br>
            <a:r>
              <a:rPr kumimoji="0" lang="en-US" altLang="en-US" sz="3000" b="0" i="0" u="none" strike="noStrike" cap="none" normalizeH="0" baseline="0" dirty="0">
                <a:ln>
                  <a:noFill/>
                </a:ln>
                <a:solidFill>
                  <a:srgbClr val="BCBEC4"/>
                </a:solidFill>
                <a:effectLst/>
                <a:latin typeface="JetBrains Mono"/>
              </a:rPr>
              <a:t>    pm = </a:t>
            </a:r>
            <a:r>
              <a:rPr kumimoji="0" lang="en-US" altLang="en-US" sz="3000" b="0" i="0" u="none" strike="noStrike" cap="none" normalizeH="0" baseline="0" dirty="0" err="1">
                <a:ln>
                  <a:noFill/>
                </a:ln>
                <a:solidFill>
                  <a:srgbClr val="BCBEC4"/>
                </a:solidFill>
                <a:effectLst/>
                <a:latin typeface="JetBrains Mono"/>
              </a:rPr>
              <a:t>generate_preset_pass_manager</a:t>
            </a:r>
            <a:r>
              <a:rPr kumimoji="0" lang="en-US" altLang="en-US" sz="3000" b="0" i="0" u="none" strike="noStrike" cap="none" normalizeH="0" baseline="0" dirty="0">
                <a:ln>
                  <a:noFill/>
                </a:ln>
                <a:solidFill>
                  <a:srgbClr val="BCBEC4"/>
                </a:solidFill>
                <a:effectLst/>
                <a:latin typeface="JetBrains Mono"/>
              </a:rPr>
              <a:t>(</a:t>
            </a:r>
            <a:r>
              <a:rPr kumimoji="0" lang="en-US" altLang="en-US" sz="3000" b="0" i="0" u="none" strike="noStrike" cap="none" normalizeH="0" baseline="0" dirty="0">
                <a:ln>
                  <a:noFill/>
                </a:ln>
                <a:solidFill>
                  <a:srgbClr val="AA4926"/>
                </a:solidFill>
                <a:effectLst/>
                <a:latin typeface="JetBrains Mono"/>
              </a:rPr>
              <a:t>backend</a:t>
            </a:r>
            <a:r>
              <a:rPr kumimoji="0" lang="en-US" altLang="en-US" sz="3000" b="0" i="0" u="none" strike="noStrike" cap="none" normalizeH="0" baseline="0" dirty="0">
                <a:ln>
                  <a:noFill/>
                </a:ln>
                <a:solidFill>
                  <a:srgbClr val="BCBEC4"/>
                </a:solidFill>
                <a:effectLst/>
                <a:latin typeface="JetBrains Mono"/>
              </a:rPr>
              <a:t>=backend, </a:t>
            </a:r>
            <a:r>
              <a:rPr kumimoji="0" lang="en-US" altLang="en-US" sz="3000" b="0" i="0" u="none" strike="noStrike" cap="none" normalizeH="0" baseline="0" dirty="0" err="1">
                <a:ln>
                  <a:noFill/>
                </a:ln>
                <a:solidFill>
                  <a:srgbClr val="AA4926"/>
                </a:solidFill>
                <a:effectLst/>
                <a:latin typeface="JetBrains Mono"/>
              </a:rPr>
              <a:t>optimization_level</a:t>
            </a:r>
            <a:r>
              <a:rPr kumimoji="0" lang="en-US" altLang="en-US" sz="3000" b="0" i="0" u="none" strike="noStrike" cap="none" normalizeH="0" baseline="0" dirty="0">
                <a:ln>
                  <a:noFill/>
                </a:ln>
                <a:solidFill>
                  <a:srgbClr val="BCBEC4"/>
                </a:solidFill>
                <a:effectLst/>
                <a:latin typeface="JetBrains Mono"/>
              </a:rPr>
              <a:t>=</a:t>
            </a:r>
            <a:r>
              <a:rPr kumimoji="0" lang="en-US" altLang="en-US" sz="3000" b="0" i="0" u="none" strike="noStrike" cap="none" normalizeH="0" baseline="0" dirty="0" err="1">
                <a:ln>
                  <a:noFill/>
                </a:ln>
                <a:solidFill>
                  <a:srgbClr val="BCBEC4"/>
                </a:solidFill>
                <a:effectLst/>
                <a:latin typeface="JetBrains Mono"/>
              </a:rPr>
              <a:t>i</a:t>
            </a:r>
            <a:r>
              <a:rPr kumimoji="0" lang="en-US" altLang="en-US" sz="3000" b="0" i="0" u="none" strike="noStrike" cap="none" normalizeH="0" baseline="0" dirty="0">
                <a:ln>
                  <a:noFill/>
                </a:ln>
                <a:solidFill>
                  <a:srgbClr val="BCBEC4"/>
                </a:solidFill>
                <a:effectLst/>
                <a:latin typeface="JetBrains Mono"/>
              </a:rPr>
              <a:t>, </a:t>
            </a:r>
            <a:r>
              <a:rPr kumimoji="0" lang="en-US" altLang="en-US" sz="3000" b="0" i="0" u="none" strike="noStrike" cap="none" normalizeH="0" baseline="0" dirty="0" err="1">
                <a:ln>
                  <a:noFill/>
                </a:ln>
                <a:solidFill>
                  <a:srgbClr val="AA4926"/>
                </a:solidFill>
                <a:effectLst/>
                <a:latin typeface="JetBrains Mono"/>
              </a:rPr>
              <a:t>init_method</a:t>
            </a:r>
            <a:r>
              <a:rPr kumimoji="0" lang="en-US" altLang="en-US" sz="3000" b="0" i="0" u="none" strike="noStrike" cap="none" normalizeH="0" baseline="0" dirty="0">
                <a:ln>
                  <a:noFill/>
                </a:ln>
                <a:solidFill>
                  <a:srgbClr val="BCBEC4"/>
                </a:solidFill>
                <a:effectLst/>
                <a:latin typeface="JetBrains Mono"/>
              </a:rPr>
              <a:t>=</a:t>
            </a:r>
            <a:r>
              <a:rPr kumimoji="0" lang="en-US" altLang="en-US" sz="3000" b="0" i="0" u="none" strike="noStrike" cap="none" normalizeH="0" baseline="0" dirty="0">
                <a:ln>
                  <a:noFill/>
                </a:ln>
                <a:solidFill>
                  <a:srgbClr val="6AAB73"/>
                </a:solidFill>
                <a:effectLst/>
                <a:latin typeface="JetBrains Mono"/>
              </a:rPr>
              <a:t>"default"</a:t>
            </a:r>
            <a:r>
              <a:rPr kumimoji="0" lang="en-US" altLang="en-US" sz="3000" b="0" i="0" u="none" strike="noStrike" cap="none" normalizeH="0" baseline="0" dirty="0">
                <a:ln>
                  <a:noFill/>
                </a:ln>
                <a:solidFill>
                  <a:srgbClr val="BCBEC4"/>
                </a:solidFill>
                <a:effectLst/>
                <a:latin typeface="JetBrains Mono"/>
              </a:rPr>
              <a:t>, </a:t>
            </a:r>
            <a:r>
              <a:rPr kumimoji="0" lang="en-US" altLang="en-US" sz="3000" b="0" i="0" u="none" strike="noStrike" cap="none" normalizeH="0" baseline="0" dirty="0" err="1">
                <a:ln>
                  <a:noFill/>
                </a:ln>
                <a:solidFill>
                  <a:srgbClr val="AA4926"/>
                </a:solidFill>
                <a:effectLst/>
                <a:latin typeface="JetBrains Mono"/>
              </a:rPr>
              <a:t>seed_transpiler</a:t>
            </a:r>
            <a:r>
              <a:rPr kumimoji="0" lang="en-US" altLang="en-US" sz="3000" b="0" i="0" u="none" strike="noStrike" cap="none" normalizeH="0" baseline="0" dirty="0">
                <a:ln>
                  <a:noFill/>
                </a:ln>
                <a:solidFill>
                  <a:srgbClr val="BCBEC4"/>
                </a:solidFill>
                <a:effectLst/>
                <a:latin typeface="JetBrains Mono"/>
              </a:rPr>
              <a:t>=</a:t>
            </a:r>
            <a:r>
              <a:rPr kumimoji="0" lang="en-US" altLang="en-US" sz="3000" b="0" i="0" u="none" strike="noStrike" cap="none" normalizeH="0" baseline="0" dirty="0">
                <a:ln>
                  <a:noFill/>
                </a:ln>
                <a:solidFill>
                  <a:srgbClr val="2AACB8"/>
                </a:solidFill>
                <a:effectLst/>
                <a:latin typeface="JetBrains Mono"/>
              </a:rPr>
              <a:t>1000</a:t>
            </a:r>
            <a:r>
              <a:rPr kumimoji="0" lang="en-US" altLang="en-US" sz="3000" b="0" i="0" u="none" strike="noStrike" cap="none" normalizeH="0" baseline="0" dirty="0">
                <a:ln>
                  <a:noFill/>
                </a:ln>
                <a:solidFill>
                  <a:srgbClr val="BCBEC4"/>
                </a:solidFill>
                <a:effectLst/>
                <a:latin typeface="JetBrains Mono"/>
              </a:rPr>
              <a:t>)</a:t>
            </a:r>
            <a:br>
              <a:rPr kumimoji="0" lang="en-US" altLang="en-US" sz="3000" b="0" i="0" u="none" strike="noStrike" cap="none" normalizeH="0" baseline="0" dirty="0">
                <a:ln>
                  <a:noFill/>
                </a:ln>
                <a:solidFill>
                  <a:srgbClr val="BCBEC4"/>
                </a:solidFill>
                <a:effectLst/>
                <a:latin typeface="JetBrains Mono"/>
              </a:rPr>
            </a:br>
            <a:r>
              <a:rPr kumimoji="0" lang="en-US" altLang="en-US" sz="3000" b="0" i="0" u="none" strike="noStrike" cap="none" normalizeH="0" baseline="0" dirty="0">
                <a:ln>
                  <a:noFill/>
                </a:ln>
                <a:solidFill>
                  <a:srgbClr val="BCBEC4"/>
                </a:solidFill>
                <a:effectLst/>
                <a:latin typeface="JetBrains Mono"/>
              </a:rPr>
              <a:t>    </a:t>
            </a:r>
            <a:r>
              <a:rPr kumimoji="0" lang="en-US" altLang="en-US" sz="3000" b="0" i="0" u="none" strike="noStrike" cap="none" normalizeH="0" baseline="0" dirty="0">
                <a:ln>
                  <a:noFill/>
                </a:ln>
                <a:solidFill>
                  <a:srgbClr val="CF8E6D"/>
                </a:solidFill>
                <a:effectLst/>
                <a:latin typeface="JetBrains Mono"/>
              </a:rPr>
              <a:t>for </a:t>
            </a:r>
            <a:r>
              <a:rPr kumimoji="0" lang="en-US" altLang="en-US" sz="3000" b="0" i="0" u="none" strike="noStrike" cap="none" normalizeH="0" baseline="0" dirty="0">
                <a:ln>
                  <a:noFill/>
                </a:ln>
                <a:solidFill>
                  <a:srgbClr val="BCBEC4"/>
                </a:solidFill>
                <a:effectLst/>
                <a:latin typeface="JetBrains Mono"/>
              </a:rPr>
              <a:t>task </a:t>
            </a:r>
            <a:r>
              <a:rPr kumimoji="0" lang="en-US" altLang="en-US" sz="3000" b="0" i="0" u="none" strike="noStrike" cap="none" normalizeH="0" baseline="0" dirty="0">
                <a:ln>
                  <a:noFill/>
                </a:ln>
                <a:solidFill>
                  <a:srgbClr val="CF8E6D"/>
                </a:solidFill>
                <a:effectLst/>
                <a:latin typeface="JetBrains Mono"/>
              </a:rPr>
              <a:t>in </a:t>
            </a:r>
            <a:r>
              <a:rPr kumimoji="0" lang="en-US" altLang="en-US" sz="3000" b="0" i="0" u="none" strike="noStrike" cap="none" normalizeH="0" baseline="0" dirty="0" err="1">
                <a:ln>
                  <a:noFill/>
                </a:ln>
                <a:solidFill>
                  <a:srgbClr val="BCBEC4"/>
                </a:solidFill>
                <a:effectLst/>
                <a:latin typeface="JetBrains Mono"/>
              </a:rPr>
              <a:t>pm.init.to_flow_controller</a:t>
            </a:r>
            <a:r>
              <a:rPr kumimoji="0" lang="en-US" altLang="en-US" sz="3000" b="0" i="0" u="none" strike="noStrike" cap="none" normalizeH="0" baseline="0" dirty="0">
                <a:ln>
                  <a:noFill/>
                </a:ln>
                <a:solidFill>
                  <a:srgbClr val="BCBEC4"/>
                </a:solidFill>
                <a:effectLst/>
                <a:latin typeface="JetBrains Mono"/>
              </a:rPr>
              <a:t>().tasks:</a:t>
            </a:r>
            <a:br>
              <a:rPr kumimoji="0" lang="en-US" altLang="en-US" sz="3000" b="0" i="0" u="none" strike="noStrike" cap="none" normalizeH="0" baseline="0" dirty="0">
                <a:ln>
                  <a:noFill/>
                </a:ln>
                <a:solidFill>
                  <a:srgbClr val="BCBEC4"/>
                </a:solidFill>
                <a:effectLst/>
                <a:latin typeface="JetBrains Mono"/>
              </a:rPr>
            </a:br>
            <a:r>
              <a:rPr kumimoji="0" lang="en-US" altLang="en-US" sz="3000" b="0" i="0" u="none" strike="noStrike" cap="none" normalizeH="0" baseline="0" dirty="0">
                <a:ln>
                  <a:noFill/>
                </a:ln>
                <a:solidFill>
                  <a:srgbClr val="BCBEC4"/>
                </a:solidFill>
                <a:effectLst/>
                <a:latin typeface="JetBrains Mono"/>
              </a:rPr>
              <a:t>        </a:t>
            </a:r>
            <a:r>
              <a:rPr kumimoji="0" lang="en-US" altLang="en-US" sz="3000" b="0" i="0" u="none" strike="noStrike" cap="none" normalizeH="0" baseline="0" dirty="0">
                <a:ln>
                  <a:noFill/>
                </a:ln>
                <a:solidFill>
                  <a:srgbClr val="8888C6"/>
                </a:solidFill>
                <a:effectLst/>
                <a:latin typeface="JetBrains Mono"/>
              </a:rPr>
              <a:t>print</a:t>
            </a:r>
            <a:r>
              <a:rPr kumimoji="0" lang="en-US" altLang="en-US" sz="3000" b="0" i="0" u="none" strike="noStrike" cap="none" normalizeH="0" baseline="0" dirty="0">
                <a:ln>
                  <a:noFill/>
                </a:ln>
                <a:solidFill>
                  <a:srgbClr val="BCBEC4"/>
                </a:solidFill>
                <a:effectLst/>
                <a:latin typeface="JetBrains Mono"/>
              </a:rPr>
              <a:t>(</a:t>
            </a:r>
            <a:r>
              <a:rPr kumimoji="0" lang="en-US" altLang="en-US" sz="3000" b="0" i="0" u="none" strike="noStrike" cap="none" normalizeH="0" baseline="0" dirty="0">
                <a:ln>
                  <a:noFill/>
                </a:ln>
                <a:solidFill>
                  <a:srgbClr val="6AAB73"/>
                </a:solidFill>
                <a:effectLst/>
                <a:latin typeface="JetBrains Mono"/>
              </a:rPr>
              <a:t>" -"</a:t>
            </a:r>
            <a:r>
              <a:rPr kumimoji="0" lang="en-US" altLang="en-US" sz="3000" b="0" i="0" u="none" strike="noStrike" cap="none" normalizeH="0" baseline="0" dirty="0">
                <a:ln>
                  <a:noFill/>
                </a:ln>
                <a:solidFill>
                  <a:srgbClr val="BCBEC4"/>
                </a:solidFill>
                <a:effectLst/>
                <a:latin typeface="JetBrains Mono"/>
              </a:rPr>
              <a:t>, </a:t>
            </a:r>
            <a:r>
              <a:rPr kumimoji="0" lang="en-US" altLang="en-US" sz="3000" b="0" i="0" u="none" strike="noStrike" cap="none" normalizeH="0" baseline="0" dirty="0">
                <a:ln>
                  <a:noFill/>
                </a:ln>
                <a:solidFill>
                  <a:srgbClr val="8888C6"/>
                </a:solidFill>
                <a:effectLst/>
                <a:latin typeface="JetBrains Mono"/>
              </a:rPr>
              <a:t>type</a:t>
            </a:r>
            <a:r>
              <a:rPr kumimoji="0" lang="en-US" altLang="en-US" sz="3000" b="0" i="0" u="none" strike="noStrike" cap="none" normalizeH="0" baseline="0" dirty="0">
                <a:ln>
                  <a:noFill/>
                </a:ln>
                <a:solidFill>
                  <a:srgbClr val="BCBEC4"/>
                </a:solidFill>
                <a:effectLst/>
                <a:latin typeface="JetBrains Mono"/>
              </a:rPr>
              <a:t>(task).</a:t>
            </a:r>
            <a:r>
              <a:rPr kumimoji="0" lang="en-US" altLang="en-US" sz="3000" b="0" i="0" u="none" strike="noStrike" cap="none" normalizeH="0" baseline="0" dirty="0">
                <a:ln>
                  <a:noFill/>
                </a:ln>
                <a:solidFill>
                  <a:srgbClr val="B200B2"/>
                </a:solidFill>
                <a:effectLst/>
                <a:latin typeface="JetBrains Mono"/>
              </a:rPr>
              <a:t>__name__</a:t>
            </a:r>
            <a:r>
              <a:rPr kumimoji="0" lang="en-US" altLang="en-US" sz="3000" b="0" i="0" u="none" strike="noStrike" cap="none" normalizeH="0" baseline="0" dirty="0">
                <a:ln>
                  <a:noFill/>
                </a:ln>
                <a:solidFill>
                  <a:srgbClr val="BCBEC4"/>
                </a:solidFill>
                <a:effectLst/>
                <a:latin typeface="JetBrains Mono"/>
              </a:rPr>
              <a:t>)</a:t>
            </a:r>
            <a:endParaRPr kumimoji="0" lang="en-US" altLang="en-US" sz="3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154899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21619"/>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032209E-F31B-252A-814A-0CFF7266B563}"/>
              </a:ext>
            </a:extLst>
          </p:cNvPr>
          <p:cNvSpPr>
            <a:spLocks noGrp="1"/>
          </p:cNvSpPr>
          <p:nvPr>
            <p:ph type="body" sz="quarter" idx="11"/>
          </p:nvPr>
        </p:nvSpPr>
        <p:spPr/>
        <p:txBody>
          <a:bodyPr/>
          <a:lstStyle/>
          <a:p>
            <a:r>
              <a:rPr lang="en-US" dirty="0">
                <a:solidFill>
                  <a:srgbClr val="FF7EB6"/>
                </a:solidFill>
                <a:latin typeface="IBM Plex Mono" panose="020B0509050203000203" pitchFamily="49" charset="77"/>
              </a:rPr>
              <a:t>Qiskit Fall Fest 2024</a:t>
            </a:r>
          </a:p>
        </p:txBody>
      </p:sp>
      <p:sp>
        <p:nvSpPr>
          <p:cNvPr id="3" name="Title 2">
            <a:extLst>
              <a:ext uri="{FF2B5EF4-FFF2-40B4-BE49-F238E27FC236}">
                <a16:creationId xmlns:a16="http://schemas.microsoft.com/office/drawing/2014/main" id="{B6F397CE-182E-F598-FF86-5763C16599E6}"/>
              </a:ext>
            </a:extLst>
          </p:cNvPr>
          <p:cNvSpPr>
            <a:spLocks noGrp="1"/>
          </p:cNvSpPr>
          <p:nvPr>
            <p:ph type="title"/>
          </p:nvPr>
        </p:nvSpPr>
        <p:spPr>
          <a:xfrm>
            <a:off x="576072" y="2340429"/>
            <a:ext cx="10099675" cy="8524294"/>
          </a:xfrm>
        </p:spPr>
        <p:txBody>
          <a:bodyPr/>
          <a:lstStyle/>
          <a:p>
            <a:r>
              <a:rPr lang="en-US" dirty="0">
                <a:solidFill>
                  <a:schemeClr val="bg1"/>
                </a:solidFill>
                <a:latin typeface="+mj-lt"/>
              </a:rPr>
              <a:t>Graded Notebook 3: </a:t>
            </a:r>
            <a:br>
              <a:rPr lang="en-US" dirty="0">
                <a:solidFill>
                  <a:schemeClr val="bg1"/>
                </a:solidFill>
                <a:latin typeface="+mj-lt"/>
              </a:rPr>
            </a:br>
            <a:r>
              <a:rPr lang="en-US" dirty="0">
                <a:solidFill>
                  <a:schemeClr val="bg1"/>
                </a:solidFill>
                <a:latin typeface="+mj-lt"/>
              </a:rPr>
              <a:t>The Transpiler</a:t>
            </a:r>
            <a:br>
              <a:rPr lang="en-US" dirty="0">
                <a:solidFill>
                  <a:schemeClr val="bg1"/>
                </a:solidFill>
                <a:latin typeface="+mj-lt"/>
              </a:rPr>
            </a:br>
            <a:br>
              <a:rPr lang="en-US" dirty="0">
                <a:solidFill>
                  <a:schemeClr val="bg1"/>
                </a:solidFill>
                <a:latin typeface="+mj-lt"/>
              </a:rPr>
            </a:br>
            <a:endParaRPr lang="en-US" dirty="0">
              <a:solidFill>
                <a:schemeClr val="bg1"/>
              </a:solidFill>
            </a:endParaRPr>
          </a:p>
        </p:txBody>
      </p:sp>
      <p:sp>
        <p:nvSpPr>
          <p:cNvPr id="2" name="Text Placeholder 6">
            <a:extLst>
              <a:ext uri="{FF2B5EF4-FFF2-40B4-BE49-F238E27FC236}">
                <a16:creationId xmlns:a16="http://schemas.microsoft.com/office/drawing/2014/main" id="{527A6749-21A5-6FD2-6291-5767C624B55B}"/>
              </a:ext>
            </a:extLst>
          </p:cNvPr>
          <p:cNvSpPr txBox="1">
            <a:spLocks/>
          </p:cNvSpPr>
          <p:nvPr/>
        </p:nvSpPr>
        <p:spPr>
          <a:xfrm>
            <a:off x="568325" y="6858000"/>
            <a:ext cx="4956175" cy="1222512"/>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lnSpc>
                <a:spcPct val="220000"/>
              </a:lnSpc>
              <a:spcBef>
                <a:spcPts val="0"/>
              </a:spcBef>
            </a:pPr>
            <a:r>
              <a:rPr lang="en-US" sz="2800" b="0" dirty="0">
                <a:solidFill>
                  <a:srgbClr val="BE95FF"/>
                </a:solidFill>
                <a:effectLst/>
              </a:rPr>
              <a:t>Difficulty: 3/5</a:t>
            </a:r>
          </a:p>
          <a:p>
            <a:pPr>
              <a:lnSpc>
                <a:spcPct val="100000"/>
              </a:lnSpc>
              <a:spcBef>
                <a:spcPts val="0"/>
              </a:spcBef>
            </a:pPr>
            <a:r>
              <a:rPr lang="en-US" sz="2800" b="0" dirty="0">
                <a:solidFill>
                  <a:srgbClr val="BE95FF"/>
                </a:solidFill>
                <a:effectLst/>
              </a:rPr>
              <a:t>Estimated Time: </a:t>
            </a:r>
            <a:r>
              <a:rPr lang="en-US" sz="2800" dirty="0">
                <a:solidFill>
                  <a:srgbClr val="BE95FF"/>
                </a:solidFill>
              </a:rPr>
              <a:t>75 </a:t>
            </a:r>
            <a:r>
              <a:rPr lang="en-US" sz="2800" b="0" dirty="0">
                <a:solidFill>
                  <a:srgbClr val="BE95FF"/>
                </a:solidFill>
                <a:effectLst/>
              </a:rPr>
              <a:t>minutes</a:t>
            </a:r>
          </a:p>
          <a:p>
            <a:endParaRPr lang="en-US" sz="2800" dirty="0">
              <a:solidFill>
                <a:schemeClr val="bg1"/>
              </a:solidFill>
              <a:effectLst/>
              <a:latin typeface="+mj-lt"/>
            </a:endParaRPr>
          </a:p>
        </p:txBody>
      </p:sp>
      <p:pic>
        <p:nvPicPr>
          <p:cNvPr id="10" name="Picture 9" descr="IBM 8-bar logo">
            <a:extLst>
              <a:ext uri="{FF2B5EF4-FFF2-40B4-BE49-F238E27FC236}">
                <a16:creationId xmlns:a16="http://schemas.microsoft.com/office/drawing/2014/main" id="{317CEB34-F938-2C3A-FB0D-78AA102EEBF6}"/>
              </a:ext>
            </a:extLst>
          </p:cNvPr>
          <p:cNvPicPr>
            <a:picLocks noChangeAspect="1"/>
          </p:cNvPicPr>
          <p:nvPr/>
        </p:nvPicPr>
        <p:blipFill>
          <a:blip r:embed="rId2">
            <a:lum bright="70000" contrast="-70000"/>
          </a:blip>
          <a:stretch>
            <a:fillRect/>
          </a:stretch>
        </p:blipFill>
        <p:spPr>
          <a:xfrm>
            <a:off x="577850" y="12526963"/>
            <a:ext cx="1638300" cy="609600"/>
          </a:xfrm>
          <a:prstGeom prst="rect">
            <a:avLst/>
          </a:prstGeom>
        </p:spPr>
      </p:pic>
      <p:sp>
        <p:nvSpPr>
          <p:cNvPr id="11" name="TextBox 10">
            <a:extLst>
              <a:ext uri="{FF2B5EF4-FFF2-40B4-BE49-F238E27FC236}">
                <a16:creationId xmlns:a16="http://schemas.microsoft.com/office/drawing/2014/main" id="{4BACB8B6-F248-B3B0-369C-8FD47B1BE7F0}"/>
              </a:ext>
            </a:extLst>
          </p:cNvPr>
          <p:cNvSpPr txBox="1"/>
          <p:nvPr/>
        </p:nvSpPr>
        <p:spPr>
          <a:xfrm>
            <a:off x="22983568" y="-321276"/>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marR="0" lvl="0" indent="-446749" algn="l" defTabSz="2438400"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pic>
        <p:nvPicPr>
          <p:cNvPr id="8" name="Picture 7" descr="A graphic of a futuristic city&#10;&#10;Description automatically generated with medium confidence">
            <a:extLst>
              <a:ext uri="{FF2B5EF4-FFF2-40B4-BE49-F238E27FC236}">
                <a16:creationId xmlns:a16="http://schemas.microsoft.com/office/drawing/2014/main" id="{1298417F-DF11-5394-A2DF-D8E416E38C1D}"/>
              </a:ext>
            </a:extLst>
          </p:cNvPr>
          <p:cNvPicPr>
            <a:picLocks noChangeAspect="1"/>
          </p:cNvPicPr>
          <p:nvPr/>
        </p:nvPicPr>
        <p:blipFill>
          <a:blip r:embed="rId3"/>
          <a:stretch>
            <a:fillRect/>
          </a:stretch>
        </p:blipFill>
        <p:spPr>
          <a:xfrm>
            <a:off x="12231789" y="646724"/>
            <a:ext cx="11587061" cy="13069276"/>
          </a:xfrm>
          <a:prstGeom prst="rect">
            <a:avLst/>
          </a:prstGeom>
        </p:spPr>
      </p:pic>
    </p:spTree>
    <p:extLst>
      <p:ext uri="{BB962C8B-B14F-4D97-AF65-F5344CB8AC3E}">
        <p14:creationId xmlns:p14="http://schemas.microsoft.com/office/powerpoint/2010/main" val="300525812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BE95FF"/>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30</a:t>
            </a:fld>
            <a:endParaRPr lang="en-US" dirty="0"/>
          </a:p>
        </p:txBody>
      </p:sp>
      <p:pic>
        <p:nvPicPr>
          <p:cNvPr id="6" name="Picture 5" descr="A circular logo with a circle and text&#10;&#10;Description automatically generated">
            <a:extLst>
              <a:ext uri="{FF2B5EF4-FFF2-40B4-BE49-F238E27FC236}">
                <a16:creationId xmlns:a16="http://schemas.microsoft.com/office/drawing/2014/main" id="{82F0E77D-B515-5054-6819-6B1AA056F700}"/>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10" name="TextBox 9">
            <a:extLst>
              <a:ext uri="{FF2B5EF4-FFF2-40B4-BE49-F238E27FC236}">
                <a16:creationId xmlns:a16="http://schemas.microsoft.com/office/drawing/2014/main" id="{5369CB61-45DE-0551-ED04-DE4D13075315}"/>
              </a:ext>
            </a:extLst>
          </p:cNvPr>
          <p:cNvSpPr txBox="1"/>
          <p:nvPr/>
        </p:nvSpPr>
        <p:spPr>
          <a:xfrm>
            <a:off x="1567543" y="892629"/>
            <a:ext cx="13933714" cy="17961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444465" indent="-446749" algn="l" defTabSz="2438400">
              <a:spcBef>
                <a:spcPts val="2900"/>
              </a:spcBef>
              <a:buSzPct val="100000"/>
              <a:buFontTx/>
              <a:buChar char="–"/>
            </a:pPr>
            <a:endParaRPr lang="en-IN" kern="0" dirty="0">
              <a:solidFill>
                <a:srgbClr val="000000"/>
              </a:solidFill>
              <a:ea typeface="+mj-ea"/>
              <a:cs typeface="+mj-cs"/>
              <a:sym typeface="IBM Plex Sans Light"/>
            </a:endParaRPr>
          </a:p>
        </p:txBody>
      </p:sp>
      <p:sp>
        <p:nvSpPr>
          <p:cNvPr id="11" name="TextBox 10">
            <a:extLst>
              <a:ext uri="{FF2B5EF4-FFF2-40B4-BE49-F238E27FC236}">
                <a16:creationId xmlns:a16="http://schemas.microsoft.com/office/drawing/2014/main" id="{2B73391C-586B-3220-0EA7-E5742E3DD0FB}"/>
              </a:ext>
            </a:extLst>
          </p:cNvPr>
          <p:cNvSpPr txBox="1"/>
          <p:nvPr/>
        </p:nvSpPr>
        <p:spPr>
          <a:xfrm>
            <a:off x="1175658" y="893790"/>
            <a:ext cx="16546285" cy="19505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spcBef>
                <a:spcPts val="2900"/>
              </a:spcBef>
              <a:buSzPct val="100000"/>
            </a:pPr>
            <a:r>
              <a:rPr lang="en-US" sz="6600" dirty="0">
                <a:solidFill>
                  <a:schemeClr val="tx1"/>
                </a:solidFill>
                <a:effectLst/>
                <a:latin typeface="+mj-lt"/>
              </a:rPr>
              <a:t>Table of each plugin's API docs</a:t>
            </a:r>
            <a:r>
              <a:rPr lang="en-US" sz="6600" dirty="0">
                <a:latin typeface="+mj-lt"/>
              </a:rPr>
              <a:t> </a:t>
            </a:r>
            <a:endParaRPr lang="en-IN" sz="6600" kern="0" dirty="0">
              <a:solidFill>
                <a:srgbClr val="000000"/>
              </a:solidFill>
              <a:ea typeface="+mj-ea"/>
              <a:cs typeface="+mj-cs"/>
              <a:sym typeface="IBM Plex Sans Light"/>
            </a:endParaRPr>
          </a:p>
        </p:txBody>
      </p:sp>
      <p:graphicFrame>
        <p:nvGraphicFramePr>
          <p:cNvPr id="4" name="Table 3">
            <a:extLst>
              <a:ext uri="{FF2B5EF4-FFF2-40B4-BE49-F238E27FC236}">
                <a16:creationId xmlns:a16="http://schemas.microsoft.com/office/drawing/2014/main" id="{7A1C47A9-4876-BC3D-DDD2-4D4B8834C9E5}"/>
              </a:ext>
            </a:extLst>
          </p:cNvPr>
          <p:cNvGraphicFramePr>
            <a:graphicFrameLocks noGrp="1"/>
          </p:cNvGraphicFramePr>
          <p:nvPr>
            <p:extLst>
              <p:ext uri="{D42A27DB-BD31-4B8C-83A1-F6EECF244321}">
                <p14:modId xmlns:p14="http://schemas.microsoft.com/office/powerpoint/2010/main" val="4155247287"/>
              </p:ext>
            </p:extLst>
          </p:nvPr>
        </p:nvGraphicFramePr>
        <p:xfrm>
          <a:off x="877887" y="3989893"/>
          <a:ext cx="22631399" cy="7614059"/>
        </p:xfrm>
        <a:graphic>
          <a:graphicData uri="http://schemas.openxmlformats.org/drawingml/2006/table">
            <a:tbl>
              <a:tblPr firstRow="1" bandRow="1">
                <a:tableStyleId>{073A0DAA-6AF3-43AB-8588-CEC1D06C72B9}</a:tableStyleId>
              </a:tblPr>
              <a:tblGrid>
                <a:gridCol w="6357256">
                  <a:extLst>
                    <a:ext uri="{9D8B030D-6E8A-4147-A177-3AD203B41FA5}">
                      <a16:colId xmlns:a16="http://schemas.microsoft.com/office/drawing/2014/main" val="3271053502"/>
                    </a:ext>
                  </a:extLst>
                </a:gridCol>
                <a:gridCol w="8218715">
                  <a:extLst>
                    <a:ext uri="{9D8B030D-6E8A-4147-A177-3AD203B41FA5}">
                      <a16:colId xmlns:a16="http://schemas.microsoft.com/office/drawing/2014/main" val="2100478742"/>
                    </a:ext>
                  </a:extLst>
                </a:gridCol>
                <a:gridCol w="8055428">
                  <a:extLst>
                    <a:ext uri="{9D8B030D-6E8A-4147-A177-3AD203B41FA5}">
                      <a16:colId xmlns:a16="http://schemas.microsoft.com/office/drawing/2014/main" val="2844245564"/>
                    </a:ext>
                  </a:extLst>
                </a:gridCol>
              </a:tblGrid>
              <a:tr h="827314">
                <a:tc>
                  <a:txBody>
                    <a:bodyPr/>
                    <a:lstStyle/>
                    <a:p>
                      <a:pPr algn="ctr"/>
                      <a:r>
                        <a:rPr lang="en-IN" sz="3200" dirty="0"/>
                        <a:t>Plugin</a:t>
                      </a:r>
                    </a:p>
                  </a:txBody>
                  <a:tcPr/>
                </a:tc>
                <a:tc>
                  <a:txBody>
                    <a:bodyPr/>
                    <a:lstStyle/>
                    <a:p>
                      <a:pPr algn="ctr"/>
                      <a:r>
                        <a:rPr lang="en-IN" sz="3200" dirty="0"/>
                        <a:t>Description</a:t>
                      </a:r>
                    </a:p>
                  </a:txBody>
                  <a:tcPr/>
                </a:tc>
                <a:tc>
                  <a:txBody>
                    <a:bodyPr/>
                    <a:lstStyle/>
                    <a:p>
                      <a:pPr algn="ctr"/>
                      <a:r>
                        <a:rPr lang="en-IN" sz="3200" dirty="0"/>
                        <a:t> API </a:t>
                      </a:r>
                      <a:r>
                        <a:rPr lang="en-IN" sz="3200" b="1" dirty="0"/>
                        <a:t>docs</a:t>
                      </a:r>
                      <a:r>
                        <a:rPr lang="en-IN" sz="3200" dirty="0"/>
                        <a:t> link</a:t>
                      </a:r>
                    </a:p>
                  </a:txBody>
                  <a:tcPr/>
                </a:tc>
                <a:extLst>
                  <a:ext uri="{0D108BD9-81ED-4DB2-BD59-A6C34878D82A}">
                    <a16:rowId xmlns:a16="http://schemas.microsoft.com/office/drawing/2014/main" val="3913176284"/>
                  </a:ext>
                </a:extLst>
              </a:tr>
              <a:tr h="931019">
                <a:tc>
                  <a:txBody>
                    <a:bodyPr/>
                    <a:lstStyle/>
                    <a:p>
                      <a:pPr algn="l"/>
                      <a:r>
                        <a:rPr lang="en-IN" sz="2800" b="0" dirty="0" err="1">
                          <a:solidFill>
                            <a:schemeClr val="tx1"/>
                          </a:solidFill>
                          <a:effectLst/>
                          <a:latin typeface="+mn-lt"/>
                        </a:rPr>
                        <a:t>UnitarySynthesis</a:t>
                      </a:r>
                      <a:endParaRPr lang="en-IN" sz="2800" b="0" dirty="0">
                        <a:solidFill>
                          <a:schemeClr val="tx1"/>
                        </a:solidFill>
                        <a:effectLst/>
                        <a:latin typeface="+mn-lt"/>
                      </a:endParaRPr>
                    </a:p>
                    <a:p>
                      <a:pPr algn="l"/>
                      <a:endParaRPr lang="en-IN" sz="2800" dirty="0"/>
                    </a:p>
                  </a:txBody>
                  <a:tcPr/>
                </a:tc>
                <a:tc>
                  <a:txBody>
                    <a:bodyPr/>
                    <a:lstStyle/>
                    <a:p>
                      <a:pPr algn="l"/>
                      <a:r>
                        <a:rPr lang="en-US" sz="2800" dirty="0">
                          <a:solidFill>
                            <a:schemeClr val="tx1"/>
                          </a:solidFill>
                        </a:rPr>
                        <a:t>Synthesize </a:t>
                      </a:r>
                      <a:r>
                        <a:rPr lang="en-US" sz="2800" dirty="0" err="1">
                          <a:solidFill>
                            <a:schemeClr val="tx1"/>
                          </a:solidFill>
                        </a:rPr>
                        <a:t>unitaries</a:t>
                      </a:r>
                      <a:r>
                        <a:rPr lang="en-US" sz="2800" dirty="0">
                          <a:solidFill>
                            <a:schemeClr val="tx1"/>
                          </a:solidFill>
                        </a:rPr>
                        <a:t> over some basis gates</a:t>
                      </a:r>
                      <a:endParaRPr lang="en-IN" sz="2800" dirty="0">
                        <a:solidFill>
                          <a:schemeClr val="tx1"/>
                        </a:solidFill>
                      </a:endParaRPr>
                    </a:p>
                  </a:txBody>
                  <a:tcPr/>
                </a:tc>
                <a:tc>
                  <a:txBody>
                    <a:bodyPr/>
                    <a:lstStyle/>
                    <a:p>
                      <a:pPr algn="l"/>
                      <a:r>
                        <a:rPr lang="en-IN" sz="2400" dirty="0">
                          <a:solidFill>
                            <a:schemeClr val="tx1"/>
                          </a:solidFill>
                        </a:rPr>
                        <a:t>https://docs.quantum.ibm.com/api/qiskit/qiskit.transpiler.passes.UnitarySynthesis#unitarysynthesis</a:t>
                      </a:r>
                    </a:p>
                  </a:txBody>
                  <a:tcPr/>
                </a:tc>
                <a:extLst>
                  <a:ext uri="{0D108BD9-81ED-4DB2-BD59-A6C34878D82A}">
                    <a16:rowId xmlns:a16="http://schemas.microsoft.com/office/drawing/2014/main" val="2193713753"/>
                  </a:ext>
                </a:extLst>
              </a:tr>
              <a:tr h="909019">
                <a:tc>
                  <a:txBody>
                    <a:bodyPr/>
                    <a:lstStyle/>
                    <a:p>
                      <a:pPr algn="l"/>
                      <a:r>
                        <a:rPr lang="en-IN" sz="2800" dirty="0" err="1">
                          <a:solidFill>
                            <a:schemeClr val="tx1"/>
                          </a:solidFill>
                        </a:rPr>
                        <a:t>HighLevelSynthesi</a:t>
                      </a:r>
                      <a:endParaRPr lang="en-IN" sz="2800" dirty="0">
                        <a:solidFill>
                          <a:schemeClr val="tx1"/>
                        </a:solidFill>
                      </a:endParaRPr>
                    </a:p>
                  </a:txBody>
                  <a:tcPr/>
                </a:tc>
                <a:tc>
                  <a:txBody>
                    <a:bodyPr/>
                    <a:lstStyle/>
                    <a:p>
                      <a:pPr algn="l"/>
                      <a:r>
                        <a:rPr lang="en-US" sz="2800" dirty="0">
                          <a:solidFill>
                            <a:schemeClr val="tx1"/>
                          </a:solidFill>
                        </a:rPr>
                        <a:t>Synthesize higher-level objects and unroll custom definitions</a:t>
                      </a:r>
                      <a:endParaRPr lang="en-IN" sz="2800" dirty="0">
                        <a:solidFill>
                          <a:schemeClr val="tx1"/>
                        </a:solidFill>
                      </a:endParaRPr>
                    </a:p>
                  </a:txBody>
                  <a:tcPr/>
                </a:tc>
                <a:tc>
                  <a:txBody>
                    <a:bodyPr/>
                    <a:lstStyle/>
                    <a:p>
                      <a:pPr algn="l"/>
                      <a:r>
                        <a:rPr lang="en-IN" sz="2400" dirty="0">
                          <a:solidFill>
                            <a:schemeClr val="tx1"/>
                          </a:solidFill>
                        </a:rPr>
                        <a:t>https://docs.quantum.ibm.com/api/qiskit/qiskit.transpiler.passes.HighLevelSynthesis#highlevelsynthesis</a:t>
                      </a:r>
                    </a:p>
                  </a:txBody>
                  <a:tcPr/>
                </a:tc>
                <a:extLst>
                  <a:ext uri="{0D108BD9-81ED-4DB2-BD59-A6C34878D82A}">
                    <a16:rowId xmlns:a16="http://schemas.microsoft.com/office/drawing/2014/main" val="2286150250"/>
                  </a:ext>
                </a:extLst>
              </a:tr>
              <a:tr h="1319545">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IN" sz="2800" b="0" i="0" u="none" strike="noStrike" cap="none" spc="0" baseline="0" dirty="0" err="1">
                          <a:solidFill>
                            <a:schemeClr val="tx1"/>
                          </a:solidFill>
                          <a:effectLst/>
                          <a:uFillTx/>
                          <a:latin typeface="+mn-lt"/>
                          <a:ea typeface="+mn-ea"/>
                          <a:cs typeface="+mn-cs"/>
                          <a:sym typeface="IBM Plex Sans"/>
                        </a:rPr>
                        <a:t>BasisTranslator</a:t>
                      </a:r>
                      <a:endParaRPr lang="en-IN" sz="2800" b="0" i="0" u="none" strike="noStrike" cap="none" spc="0" baseline="0" dirty="0">
                        <a:solidFill>
                          <a:schemeClr val="tx1"/>
                        </a:solidFill>
                        <a:effectLst/>
                        <a:uFillTx/>
                        <a:latin typeface="+mn-lt"/>
                        <a:ea typeface="+mn-ea"/>
                        <a:cs typeface="+mn-cs"/>
                        <a:sym typeface="IBM Plex Sans"/>
                      </a:endParaRPr>
                    </a:p>
                    <a:p>
                      <a:pPr algn="l"/>
                      <a:endParaRPr lang="en-IN" sz="2800" dirty="0"/>
                    </a:p>
                  </a:txBody>
                  <a:tcPr/>
                </a:tc>
                <a:tc>
                  <a:txBody>
                    <a:bodyPr/>
                    <a:lstStyle/>
                    <a:p>
                      <a:pPr algn="l"/>
                      <a:r>
                        <a:rPr lang="en-US" sz="2800" dirty="0">
                          <a:solidFill>
                            <a:schemeClr val="tx1"/>
                          </a:solidFill>
                        </a:rPr>
                        <a:t>Translates gates to a target basis by searching for a set of translations from a given </a:t>
                      </a:r>
                      <a:r>
                        <a:rPr lang="en-US" sz="2800" dirty="0" err="1">
                          <a:solidFill>
                            <a:schemeClr val="tx1"/>
                          </a:solidFill>
                        </a:rPr>
                        <a:t>EquivalenceLibrary</a:t>
                      </a:r>
                      <a:r>
                        <a:rPr lang="en-US" sz="2800" dirty="0">
                          <a:solidFill>
                            <a:schemeClr val="tx1"/>
                          </a:solidFill>
                        </a:rPr>
                        <a:t> </a:t>
                      </a:r>
                      <a:endParaRPr lang="en-IN" sz="2800" dirty="0">
                        <a:solidFill>
                          <a:schemeClr val="tx1"/>
                        </a:solidFill>
                      </a:endParaRPr>
                    </a:p>
                  </a:txBody>
                  <a:tcPr/>
                </a:tc>
                <a:tc>
                  <a:txBody>
                    <a:bodyPr/>
                    <a:lstStyle/>
                    <a:p>
                      <a:pPr algn="l"/>
                      <a:r>
                        <a:rPr lang="en-IN" sz="2400" dirty="0">
                          <a:solidFill>
                            <a:schemeClr val="tx1"/>
                          </a:solidFill>
                        </a:rPr>
                        <a:t>https://docs.quantum.ibm.com/api/qiskit/qiskit.transpiler.passes.BasisTranslator#basistranslator</a:t>
                      </a:r>
                    </a:p>
                  </a:txBody>
                  <a:tcPr/>
                </a:tc>
                <a:extLst>
                  <a:ext uri="{0D108BD9-81ED-4DB2-BD59-A6C34878D82A}">
                    <a16:rowId xmlns:a16="http://schemas.microsoft.com/office/drawing/2014/main" val="823930308"/>
                  </a:ext>
                </a:extLst>
              </a:tr>
              <a:tr h="1319545">
                <a:tc>
                  <a:txBody>
                    <a:bodyPr/>
                    <a:lstStyle/>
                    <a:p>
                      <a:pPr algn="l"/>
                      <a:r>
                        <a:rPr lang="en-IN" sz="2800" dirty="0" err="1">
                          <a:solidFill>
                            <a:schemeClr val="tx1"/>
                          </a:solidFill>
                        </a:rPr>
                        <a:t>InverseCancellation</a:t>
                      </a:r>
                      <a:endParaRPr lang="en-IN" sz="2800" dirty="0">
                        <a:solidFill>
                          <a:schemeClr val="tx1"/>
                        </a:solidFill>
                      </a:endParaRPr>
                    </a:p>
                  </a:txBody>
                  <a:tcPr/>
                </a:tc>
                <a:tc>
                  <a:txBody>
                    <a:bodyPr/>
                    <a:lstStyle/>
                    <a:p>
                      <a:pPr algn="l"/>
                      <a:r>
                        <a:rPr lang="en-US" sz="2800" dirty="0">
                          <a:solidFill>
                            <a:schemeClr val="tx1"/>
                          </a:solidFill>
                        </a:rPr>
                        <a:t>Cancel specific gates which are inverses of each other when they occur back-to- back</a:t>
                      </a:r>
                      <a:endParaRPr lang="en-IN" sz="2800" dirty="0">
                        <a:solidFill>
                          <a:schemeClr val="tx1"/>
                        </a:solidFill>
                      </a:endParaRPr>
                    </a:p>
                  </a:txBody>
                  <a:tcPr/>
                </a:tc>
                <a:tc>
                  <a:txBody>
                    <a:bodyPr/>
                    <a:lstStyle/>
                    <a:p>
                      <a:pPr algn="l"/>
                      <a:r>
                        <a:rPr lang="en-IN" sz="2400" dirty="0">
                          <a:solidFill>
                            <a:schemeClr val="tx1"/>
                          </a:solidFill>
                        </a:rPr>
                        <a:t>https://docs.quantum.ibm.com/api/qiskit/qiskit.transpiler.passes.InverseCancellation#inversecancellation</a:t>
                      </a:r>
                    </a:p>
                  </a:txBody>
                  <a:tcPr/>
                </a:tc>
                <a:extLst>
                  <a:ext uri="{0D108BD9-81ED-4DB2-BD59-A6C34878D82A}">
                    <a16:rowId xmlns:a16="http://schemas.microsoft.com/office/drawing/2014/main" val="3030338202"/>
                  </a:ext>
                </a:extLst>
              </a:tr>
              <a:tr h="938350">
                <a:tc>
                  <a:txBody>
                    <a:bodyPr/>
                    <a:lstStyle/>
                    <a:p>
                      <a:pPr algn="l"/>
                      <a:r>
                        <a:rPr lang="en-IN" sz="2800" dirty="0" err="1">
                          <a:solidFill>
                            <a:schemeClr val="tx1"/>
                          </a:solidFill>
                        </a:rPr>
                        <a:t>OptimizeSwapBeforeMeasure</a:t>
                      </a:r>
                      <a:endParaRPr lang="en-IN" sz="2800" dirty="0">
                        <a:solidFill>
                          <a:schemeClr val="tx1"/>
                        </a:solidFill>
                      </a:endParaRPr>
                    </a:p>
                  </a:txBody>
                  <a:tcPr/>
                </a:tc>
                <a:tc>
                  <a:txBody>
                    <a:bodyPr/>
                    <a:lstStyle/>
                    <a:p>
                      <a:pPr algn="l"/>
                      <a:r>
                        <a:rPr lang="en-US" sz="2800" dirty="0">
                          <a:solidFill>
                            <a:schemeClr val="tx1"/>
                          </a:solidFill>
                        </a:rPr>
                        <a:t>Moves the measurements around to avoid SWAPs</a:t>
                      </a:r>
                      <a:endParaRPr lang="en-IN" sz="2800" dirty="0">
                        <a:solidFill>
                          <a:schemeClr val="tx1"/>
                        </a:solidFill>
                      </a:endParaRPr>
                    </a:p>
                  </a:txBody>
                  <a:tcPr/>
                </a:tc>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IN" sz="2400" b="0" i="0" u="none" strike="noStrike" cap="none" spc="0" baseline="0" dirty="0">
                          <a:solidFill>
                            <a:schemeClr val="tx1"/>
                          </a:solidFill>
                          <a:effectLst/>
                          <a:uFillTx/>
                          <a:latin typeface="+mn-lt"/>
                          <a:ea typeface="+mn-ea"/>
                          <a:cs typeface="+mn-cs"/>
                          <a:sym typeface="IBM Plex Sans"/>
                        </a:rPr>
                        <a:t>NA</a:t>
                      </a:r>
                    </a:p>
                    <a:p>
                      <a:pPr algn="l"/>
                      <a:endParaRPr lang="en-IN" sz="2400" dirty="0">
                        <a:solidFill>
                          <a:schemeClr val="tx1"/>
                        </a:solidFill>
                      </a:endParaRPr>
                    </a:p>
                  </a:txBody>
                  <a:tcPr/>
                </a:tc>
                <a:extLst>
                  <a:ext uri="{0D108BD9-81ED-4DB2-BD59-A6C34878D82A}">
                    <a16:rowId xmlns:a16="http://schemas.microsoft.com/office/drawing/2014/main" val="501765086"/>
                  </a:ext>
                </a:extLst>
              </a:tr>
              <a:tr h="1319545">
                <a:tc>
                  <a:txBody>
                    <a:bodyPr/>
                    <a:lstStyle/>
                    <a:p>
                      <a:pPr algn="l"/>
                      <a:r>
                        <a:rPr lang="en-IN" sz="2800" dirty="0" err="1">
                          <a:solidFill>
                            <a:schemeClr val="tx1"/>
                          </a:solidFill>
                        </a:rPr>
                        <a:t>RemoveDiagonalGatesBeforeMeasure</a:t>
                      </a:r>
                      <a:endParaRPr lang="en-IN" sz="2800" dirty="0">
                        <a:solidFill>
                          <a:schemeClr val="tx1"/>
                        </a:solidFill>
                      </a:endParaRPr>
                    </a:p>
                  </a:txBody>
                  <a:tcPr/>
                </a:tc>
                <a:tc>
                  <a:txBody>
                    <a:bodyPr/>
                    <a:lstStyle/>
                    <a:p>
                      <a:pPr algn="l"/>
                      <a:r>
                        <a:rPr lang="en-US" sz="2800" dirty="0">
                          <a:solidFill>
                            <a:schemeClr val="tx1"/>
                          </a:solidFill>
                        </a:rPr>
                        <a:t>Remove diagonal gates (including diagonal 2Q gates) before a measurement</a:t>
                      </a:r>
                      <a:endParaRPr lang="en-IN" sz="2800" dirty="0">
                        <a:solidFill>
                          <a:schemeClr val="tx1"/>
                        </a:solidFill>
                      </a:endParaRPr>
                    </a:p>
                  </a:txBody>
                  <a:tcPr/>
                </a:tc>
                <a:tc>
                  <a:txBody>
                    <a:bodyPr/>
                    <a:lstStyle/>
                    <a:p>
                      <a:pPr algn="l"/>
                      <a:r>
                        <a:rPr lang="en-IN" sz="2400" dirty="0">
                          <a:solidFill>
                            <a:schemeClr val="tx1"/>
                          </a:solidFill>
                        </a:rPr>
                        <a:t>https://docs.quantum.ibm.com/api/qiskit/qiskit.transpiler.passes.RemoveDiagonalGatesBeforeMeasure</a:t>
                      </a:r>
                    </a:p>
                  </a:txBody>
                  <a:tcPr/>
                </a:tc>
                <a:extLst>
                  <a:ext uri="{0D108BD9-81ED-4DB2-BD59-A6C34878D82A}">
                    <a16:rowId xmlns:a16="http://schemas.microsoft.com/office/drawing/2014/main" val="328996647"/>
                  </a:ext>
                </a:extLst>
              </a:tr>
            </a:tbl>
          </a:graphicData>
        </a:graphic>
      </p:graphicFrame>
    </p:spTree>
    <p:extLst>
      <p:ext uri="{BB962C8B-B14F-4D97-AF65-F5344CB8AC3E}">
        <p14:creationId xmlns:p14="http://schemas.microsoft.com/office/powerpoint/2010/main" val="283980650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35386" y="1136231"/>
            <a:ext cx="17141825" cy="1676106"/>
          </a:xfrm>
        </p:spPr>
        <p:txBody>
          <a:bodyPr/>
          <a:lstStyle/>
          <a:p>
            <a:r>
              <a:rPr lang="en-US" sz="8800" dirty="0">
                <a:solidFill>
                  <a:schemeClr val="tx1"/>
                </a:solidFill>
                <a:latin typeface="+mj-lt"/>
              </a:rPr>
              <a:t>Layout stage</a:t>
            </a:r>
            <a:endParaRPr lang="en-IN" sz="8800" dirty="0">
              <a:solidFill>
                <a:schemeClr val="tx1"/>
              </a:solidFill>
              <a:effectLst/>
              <a:latin typeface="+mj-lt"/>
            </a:endParaRP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31</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719242" y="3135085"/>
            <a:ext cx="18243672" cy="8719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8400">
              <a:buSzPct val="100000"/>
            </a:pPr>
            <a:endParaRPr lang="en-IN" b="1" dirty="0">
              <a:solidFill>
                <a:srgbClr val="FF7EB6"/>
              </a:solidFill>
              <a:effectLst/>
              <a:latin typeface="Consolas" panose="020B0609020204030204" pitchFamily="49" charset="0"/>
            </a:endParaRPr>
          </a:p>
          <a:p>
            <a:pPr algn="l" defTabSz="2438400">
              <a:spcBef>
                <a:spcPts val="2900"/>
              </a:spcBef>
              <a:buSzPct val="100000"/>
            </a:pPr>
            <a:endParaRPr lang="en-IN" kern="0" dirty="0">
              <a:solidFill>
                <a:srgbClr val="000000"/>
              </a:solidFill>
              <a:ea typeface="+mj-ea"/>
              <a:cs typeface="+mj-cs"/>
              <a:sym typeface="IBM Plex Sans Light"/>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
        <p:nvSpPr>
          <p:cNvPr id="18" name="TextBox 17">
            <a:extLst>
              <a:ext uri="{FF2B5EF4-FFF2-40B4-BE49-F238E27FC236}">
                <a16:creationId xmlns:a16="http://schemas.microsoft.com/office/drawing/2014/main" id="{7E023DF1-4A2C-B227-16BE-85E239FAB132}"/>
              </a:ext>
            </a:extLst>
          </p:cNvPr>
          <p:cNvSpPr txBox="1"/>
          <p:nvPr/>
        </p:nvSpPr>
        <p:spPr>
          <a:xfrm>
            <a:off x="719242" y="3980021"/>
            <a:ext cx="17708812" cy="92050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spcBef>
                <a:spcPts val="2900"/>
              </a:spcBef>
              <a:buSzPct val="100000"/>
            </a:pPr>
            <a:r>
              <a:rPr lang="en-US" kern="0" dirty="0">
                <a:solidFill>
                  <a:srgbClr val="000000"/>
                </a:solidFill>
                <a:latin typeface="Consolas" panose="020B0609020204030204" pitchFamily="49" charset="0"/>
                <a:ea typeface="+mj-ea"/>
                <a:cs typeface="+mj-cs"/>
                <a:sym typeface="IBM Plex Sans Light"/>
              </a:rPr>
              <a:t>The next stage involves the layout or connectivity of the backend a circuit will be sent to. </a:t>
            </a:r>
          </a:p>
          <a:p>
            <a:pPr algn="l" defTabSz="2438400">
              <a:spcBef>
                <a:spcPts val="2900"/>
              </a:spcBef>
              <a:buSzPct val="100000"/>
            </a:pPr>
            <a:r>
              <a:rPr lang="en-US" kern="0" dirty="0">
                <a:solidFill>
                  <a:srgbClr val="000000"/>
                </a:solidFill>
                <a:latin typeface="Consolas" panose="020B0609020204030204" pitchFamily="49" charset="0"/>
                <a:ea typeface="+mj-ea"/>
                <a:cs typeface="+mj-cs"/>
                <a:sym typeface="IBM Plex Sans Light"/>
              </a:rPr>
              <a:t>To execute a sequence of gates, a one-to-one mapping from the "virtual" qubits to the "physical" qubits in an actual quantum device is necessary. This mapping is stored as a Layout object and is part of the constraints defined within a </a:t>
            </a:r>
            <a:r>
              <a:rPr lang="en-US" kern="0" dirty="0" err="1">
                <a:solidFill>
                  <a:srgbClr val="000000"/>
                </a:solidFill>
                <a:latin typeface="Consolas" panose="020B0609020204030204" pitchFamily="49" charset="0"/>
                <a:ea typeface="+mj-ea"/>
                <a:cs typeface="+mj-cs"/>
                <a:sym typeface="IBM Plex Sans Light"/>
              </a:rPr>
              <a:t>backend's</a:t>
            </a:r>
            <a:r>
              <a:rPr lang="en-US" kern="0" dirty="0">
                <a:solidFill>
                  <a:srgbClr val="000000"/>
                </a:solidFill>
                <a:latin typeface="Consolas" panose="020B0609020204030204" pitchFamily="49" charset="0"/>
                <a:ea typeface="+mj-ea"/>
                <a:cs typeface="+mj-cs"/>
                <a:sym typeface="IBM Plex Sans Light"/>
              </a:rPr>
              <a:t> </a:t>
            </a:r>
            <a:r>
              <a:rPr lang="en-US" kern="0" dirty="0">
                <a:solidFill>
                  <a:srgbClr val="FF7EB6"/>
                </a:solidFill>
                <a:latin typeface="Consolas" panose="020B0609020204030204" pitchFamily="49" charset="0"/>
                <a:ea typeface="+mj-ea"/>
                <a:cs typeface="+mj-cs"/>
                <a:sym typeface="IBM Plex Sans Light"/>
              </a:rPr>
              <a:t>instruction set architecture </a:t>
            </a:r>
            <a:r>
              <a:rPr lang="en-US" kern="0" dirty="0">
                <a:solidFill>
                  <a:srgbClr val="000000"/>
                </a:solidFill>
                <a:latin typeface="Consolas" panose="020B0609020204030204" pitchFamily="49" charset="0"/>
                <a:ea typeface="+mj-ea"/>
                <a:cs typeface="+mj-cs"/>
                <a:sym typeface="IBM Plex Sans Light"/>
              </a:rPr>
              <a:t>(ISA).</a:t>
            </a:r>
          </a:p>
          <a:p>
            <a:pPr algn="l" defTabSz="2438400">
              <a:spcBef>
                <a:spcPts val="2900"/>
              </a:spcBef>
              <a:buSzPct val="100000"/>
            </a:pPr>
            <a:r>
              <a:rPr lang="en-US" kern="0" dirty="0">
                <a:solidFill>
                  <a:srgbClr val="000000"/>
                </a:solidFill>
                <a:latin typeface="Consolas" panose="020B0609020204030204" pitchFamily="49" charset="0"/>
                <a:ea typeface="+mj-ea"/>
                <a:cs typeface="+mj-cs"/>
                <a:sym typeface="IBM Plex Sans Light"/>
              </a:rPr>
              <a:t>The choice of mapping is extremely important for minimizing the number of </a:t>
            </a:r>
            <a:r>
              <a:rPr lang="en-US" kern="0" dirty="0">
                <a:solidFill>
                  <a:srgbClr val="FF7EB6"/>
                </a:solidFill>
                <a:latin typeface="Consolas" panose="020B0609020204030204" pitchFamily="49" charset="0"/>
                <a:ea typeface="+mj-ea"/>
                <a:cs typeface="+mj-cs"/>
                <a:sym typeface="IBM Plex Sans Light"/>
              </a:rPr>
              <a:t>SWAP operations</a:t>
            </a:r>
            <a:r>
              <a:rPr lang="en-US" kern="0" dirty="0">
                <a:solidFill>
                  <a:srgbClr val="000000"/>
                </a:solidFill>
                <a:latin typeface="Consolas" panose="020B0609020204030204" pitchFamily="49" charset="0"/>
                <a:ea typeface="+mj-ea"/>
                <a:cs typeface="+mj-cs"/>
                <a:sym typeface="IBM Plex Sans Light"/>
              </a:rPr>
              <a:t> needed to map the input circuit onto the device topology and ensure the most well-calibrated qubits are used. </a:t>
            </a:r>
            <a:endParaRPr lang="en-IN" kern="0" dirty="0">
              <a:solidFill>
                <a:srgbClr val="000000"/>
              </a:solidFill>
              <a:latin typeface="Consolas" panose="020B0609020204030204" pitchFamily="49" charset="0"/>
              <a:ea typeface="+mj-ea"/>
              <a:cs typeface="+mj-cs"/>
              <a:sym typeface="IBM Plex Sans Light"/>
            </a:endParaRPr>
          </a:p>
        </p:txBody>
      </p:sp>
    </p:spTree>
    <p:extLst>
      <p:ext uri="{BB962C8B-B14F-4D97-AF65-F5344CB8AC3E}">
        <p14:creationId xmlns:p14="http://schemas.microsoft.com/office/powerpoint/2010/main" val="174187690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35386" y="1048456"/>
            <a:ext cx="17141825" cy="1676106"/>
          </a:xfrm>
        </p:spPr>
        <p:txBody>
          <a:bodyPr/>
          <a:lstStyle/>
          <a:p>
            <a:r>
              <a:rPr lang="en-US" sz="8800" dirty="0">
                <a:solidFill>
                  <a:schemeClr val="tx1"/>
                </a:solidFill>
                <a:latin typeface="+mj-lt"/>
              </a:rPr>
              <a:t>Layout stage</a:t>
            </a:r>
            <a:endParaRPr lang="en-IN" sz="8800" dirty="0">
              <a:solidFill>
                <a:schemeClr val="tx1"/>
              </a:solidFill>
              <a:effectLst/>
              <a:latin typeface="+mj-lt"/>
            </a:endParaRP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32</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719242" y="3156857"/>
            <a:ext cx="18243672" cy="8719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8400">
              <a:buSzPct val="100000"/>
            </a:pPr>
            <a:endParaRPr lang="en-IN" b="1" dirty="0">
              <a:solidFill>
                <a:srgbClr val="FF7EB6"/>
              </a:solidFill>
              <a:effectLst/>
              <a:latin typeface="Consolas" panose="020B0609020204030204" pitchFamily="49" charset="0"/>
            </a:endParaRPr>
          </a:p>
          <a:p>
            <a:pPr algn="l" defTabSz="2438400">
              <a:spcBef>
                <a:spcPts val="2900"/>
              </a:spcBef>
              <a:buSzPct val="100000"/>
            </a:pPr>
            <a:endParaRPr lang="en-IN" kern="0" dirty="0">
              <a:solidFill>
                <a:srgbClr val="000000"/>
              </a:solidFill>
              <a:ea typeface="+mj-ea"/>
              <a:cs typeface="+mj-cs"/>
              <a:sym typeface="IBM Plex Sans Light"/>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
        <p:nvSpPr>
          <p:cNvPr id="18" name="TextBox 17">
            <a:extLst>
              <a:ext uri="{FF2B5EF4-FFF2-40B4-BE49-F238E27FC236}">
                <a16:creationId xmlns:a16="http://schemas.microsoft.com/office/drawing/2014/main" id="{7E023DF1-4A2C-B227-16BE-85E239FAB132}"/>
              </a:ext>
            </a:extLst>
          </p:cNvPr>
          <p:cNvSpPr txBox="1"/>
          <p:nvPr/>
        </p:nvSpPr>
        <p:spPr>
          <a:xfrm>
            <a:off x="920661" y="2722104"/>
            <a:ext cx="17141825" cy="104604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spcBef>
                <a:spcPts val="2900"/>
              </a:spcBef>
              <a:buSzPct val="100000"/>
            </a:pPr>
            <a:r>
              <a:rPr lang="en-US" kern="0" dirty="0">
                <a:solidFill>
                  <a:srgbClr val="000000"/>
                </a:solidFill>
                <a:latin typeface="Consolas" panose="020B0609020204030204" pitchFamily="49" charset="0"/>
                <a:ea typeface="+mj-ea"/>
                <a:cs typeface="+mj-cs"/>
                <a:sym typeface="IBM Plex Sans Light"/>
              </a:rPr>
              <a:t>This involves two steps: </a:t>
            </a:r>
          </a:p>
          <a:p>
            <a:pPr marL="571500" indent="-571500" algn="l" defTabSz="2438400">
              <a:spcBef>
                <a:spcPts val="2900"/>
              </a:spcBef>
              <a:buClr>
                <a:srgbClr val="FF7EB6"/>
              </a:buClr>
              <a:buSzPct val="100000"/>
              <a:buFont typeface="Courier New" panose="02070309020205020404" pitchFamily="49" charset="0"/>
              <a:buChar char="o"/>
            </a:pPr>
            <a:r>
              <a:rPr lang="en-US" kern="0" dirty="0">
                <a:solidFill>
                  <a:srgbClr val="000000"/>
                </a:solidFill>
                <a:latin typeface="Consolas" panose="020B0609020204030204" pitchFamily="49" charset="0"/>
                <a:ea typeface="+mj-ea"/>
                <a:cs typeface="+mj-cs"/>
                <a:sym typeface="IBM Plex Sans Light"/>
              </a:rPr>
              <a:t>Perfect Layout: No SWAP operations needed.</a:t>
            </a:r>
          </a:p>
          <a:p>
            <a:pPr marL="1486188" lvl="1" indent="-571500" defTabSz="2438400">
              <a:spcBef>
                <a:spcPts val="2900"/>
              </a:spcBef>
              <a:buClr>
                <a:srgbClr val="FF7EB6"/>
              </a:buClr>
              <a:buSzPct val="100000"/>
              <a:buFont typeface="Arial" panose="020B0604020202020204" pitchFamily="34" charset="0"/>
              <a:buChar char="•"/>
            </a:pPr>
            <a:r>
              <a:rPr lang="en-US" kern="0" dirty="0" err="1">
                <a:solidFill>
                  <a:srgbClr val="FF7EB6"/>
                </a:solidFill>
                <a:latin typeface="Consolas" panose="020B0609020204030204" pitchFamily="49" charset="0"/>
                <a:ea typeface="+mj-ea"/>
                <a:cs typeface="+mj-cs"/>
                <a:sym typeface="IBM Plex Sans Light"/>
              </a:rPr>
              <a:t>TrivialLayout</a:t>
            </a:r>
            <a:r>
              <a:rPr lang="en-US" kern="0" dirty="0">
                <a:solidFill>
                  <a:srgbClr val="000000"/>
                </a:solidFill>
                <a:latin typeface="Consolas" panose="020B0609020204030204" pitchFamily="49" charset="0"/>
                <a:ea typeface="+mj-ea"/>
                <a:cs typeface="+mj-cs"/>
                <a:sym typeface="IBM Plex Sans Light"/>
              </a:rPr>
              <a:t>: Maps virtual qubits to the same physical qubits(i.e., [0,1,1,3] -&gt; [0,1,1,3]). Only used in optimization level 1.</a:t>
            </a:r>
          </a:p>
          <a:p>
            <a:pPr marL="1486188" lvl="1" indent="-571500" defTabSz="2438400">
              <a:spcBef>
                <a:spcPts val="2900"/>
              </a:spcBef>
              <a:buClr>
                <a:srgbClr val="FF7EB6"/>
              </a:buClr>
              <a:buSzPct val="100000"/>
              <a:buFont typeface="Arial" panose="020B0604020202020204" pitchFamily="34" charset="0"/>
              <a:buChar char="•"/>
            </a:pPr>
            <a:r>
              <a:rPr lang="en-US" kern="0" dirty="0">
                <a:solidFill>
                  <a:srgbClr val="FF7EB6"/>
                </a:solidFill>
                <a:latin typeface="Consolas" panose="020B0609020204030204" pitchFamily="49" charset="0"/>
                <a:ea typeface="+mj-ea"/>
                <a:cs typeface="+mj-cs"/>
                <a:sym typeface="IBM Plex Sans Light"/>
              </a:rPr>
              <a:t>VF2Layout</a:t>
            </a:r>
            <a:r>
              <a:rPr lang="en-US" kern="0" dirty="0">
                <a:solidFill>
                  <a:srgbClr val="000000"/>
                </a:solidFill>
                <a:latin typeface="Consolas" panose="020B0609020204030204" pitchFamily="49" charset="0"/>
                <a:ea typeface="+mj-ea"/>
                <a:cs typeface="+mj-cs"/>
                <a:sym typeface="IBM Plex Sans Light"/>
              </a:rPr>
              <a:t>:This is an </a:t>
            </a:r>
            <a:r>
              <a:rPr lang="en-US" kern="0" dirty="0" err="1">
                <a:solidFill>
                  <a:srgbClr val="000000"/>
                </a:solidFill>
                <a:latin typeface="Consolas" panose="020B0609020204030204" pitchFamily="49" charset="0"/>
                <a:ea typeface="+mj-ea"/>
                <a:cs typeface="+mj-cs"/>
                <a:sym typeface="IBM Plex Sans Light"/>
              </a:rPr>
              <a:t>AnalysisPass</a:t>
            </a:r>
            <a:r>
              <a:rPr lang="en-US" kern="0" dirty="0">
                <a:solidFill>
                  <a:srgbClr val="000000"/>
                </a:solidFill>
                <a:latin typeface="Consolas" panose="020B0609020204030204" pitchFamily="49" charset="0"/>
                <a:ea typeface="+mj-ea"/>
                <a:cs typeface="+mj-cs"/>
                <a:sym typeface="IBM Plex Sans Light"/>
              </a:rPr>
              <a:t> that uses subgraph isomorphism to find the ideal layout with minimal error. </a:t>
            </a:r>
          </a:p>
          <a:p>
            <a:pPr marL="571500" indent="-571500" algn="l" defTabSz="2438400">
              <a:spcBef>
                <a:spcPts val="2900"/>
              </a:spcBef>
              <a:buClr>
                <a:srgbClr val="FF7EB6"/>
              </a:buClr>
              <a:buSzPct val="100000"/>
              <a:buFont typeface="Courier New" panose="02070309020205020404" pitchFamily="49" charset="0"/>
              <a:buChar char="o"/>
            </a:pPr>
            <a:r>
              <a:rPr lang="en-US" kern="0" dirty="0">
                <a:solidFill>
                  <a:srgbClr val="000000"/>
                </a:solidFill>
                <a:latin typeface="Consolas" panose="020B0609020204030204" pitchFamily="49" charset="0"/>
                <a:ea typeface="+mj-ea"/>
                <a:cs typeface="+mj-cs"/>
                <a:sym typeface="IBM Plex Sans Light"/>
              </a:rPr>
              <a:t>Heuristic Layout: Finds the best layout if a perfect one isn't possible.</a:t>
            </a:r>
          </a:p>
          <a:p>
            <a:pPr marL="1486188" lvl="1" indent="-571500" defTabSz="2438400">
              <a:spcBef>
                <a:spcPts val="2900"/>
              </a:spcBef>
              <a:buClr>
                <a:srgbClr val="FF7EB6"/>
              </a:buClr>
              <a:buSzPct val="100000"/>
              <a:buFont typeface="Arial" panose="020B0604020202020204" pitchFamily="34" charset="0"/>
              <a:buChar char="•"/>
            </a:pPr>
            <a:r>
              <a:rPr lang="en-US" kern="0" dirty="0" err="1">
                <a:solidFill>
                  <a:srgbClr val="FF7EB6"/>
                </a:solidFill>
                <a:latin typeface="Consolas" panose="020B0609020204030204" pitchFamily="49" charset="0"/>
                <a:ea typeface="+mj-ea"/>
                <a:cs typeface="+mj-cs"/>
                <a:sym typeface="IBM Plex Sans Light"/>
              </a:rPr>
              <a:t>DenseLayout</a:t>
            </a:r>
            <a:r>
              <a:rPr lang="en-US" kern="0" dirty="0">
                <a:solidFill>
                  <a:srgbClr val="000000"/>
                </a:solidFill>
                <a:latin typeface="Consolas" panose="020B0609020204030204" pitchFamily="49" charset="0"/>
                <a:ea typeface="+mj-ea"/>
                <a:cs typeface="+mj-cs"/>
                <a:sym typeface="IBM Plex Sans Light"/>
              </a:rPr>
              <a:t>: Finds the subgraph with the highest connectivity and same number of qubits as circuit (used for circuits with control flow).</a:t>
            </a:r>
          </a:p>
          <a:p>
            <a:pPr marL="1486188" lvl="1" indent="-571500" defTabSz="2438400">
              <a:spcBef>
                <a:spcPts val="2900"/>
              </a:spcBef>
              <a:buClr>
                <a:srgbClr val="FF7EB6"/>
              </a:buClr>
              <a:buSzPct val="100000"/>
              <a:buFont typeface="Arial" panose="020B0604020202020204" pitchFamily="34" charset="0"/>
              <a:buChar char="•"/>
            </a:pPr>
            <a:r>
              <a:rPr lang="en-US" kern="0" dirty="0" err="1">
                <a:solidFill>
                  <a:srgbClr val="FF7EB6"/>
                </a:solidFill>
                <a:latin typeface="Consolas" panose="020B0609020204030204" pitchFamily="49" charset="0"/>
                <a:ea typeface="+mj-ea"/>
                <a:cs typeface="+mj-cs"/>
                <a:sym typeface="IBM Plex Sans Light"/>
              </a:rPr>
              <a:t>SabreLayout</a:t>
            </a:r>
            <a:r>
              <a:rPr lang="en-US" kern="0" dirty="0">
                <a:solidFill>
                  <a:srgbClr val="000000"/>
                </a:solidFill>
                <a:latin typeface="Consolas" panose="020B0609020204030204" pitchFamily="49" charset="0"/>
                <a:ea typeface="+mj-ea"/>
                <a:cs typeface="+mj-cs"/>
                <a:sym typeface="IBM Plex Sans Light"/>
              </a:rPr>
              <a:t>: Selects a layout by starting from an initial random layout and repeatedly running the </a:t>
            </a:r>
            <a:r>
              <a:rPr lang="en-US" kern="0" dirty="0" err="1">
                <a:solidFill>
                  <a:srgbClr val="000000"/>
                </a:solidFill>
                <a:latin typeface="Consolas" panose="020B0609020204030204" pitchFamily="49" charset="0"/>
                <a:ea typeface="+mj-ea"/>
                <a:cs typeface="+mj-cs"/>
                <a:sym typeface="IBM Plex Sans Light"/>
              </a:rPr>
              <a:t>SabreSwap</a:t>
            </a:r>
            <a:r>
              <a:rPr lang="en-US" kern="0" dirty="0">
                <a:solidFill>
                  <a:srgbClr val="000000"/>
                </a:solidFill>
                <a:latin typeface="Consolas" panose="020B0609020204030204" pitchFamily="49" charset="0"/>
                <a:ea typeface="+mj-ea"/>
                <a:cs typeface="+mj-cs"/>
                <a:sym typeface="IBM Plex Sans Light"/>
              </a:rPr>
              <a:t> algorithm.</a:t>
            </a:r>
          </a:p>
        </p:txBody>
      </p:sp>
    </p:spTree>
    <p:extLst>
      <p:ext uri="{BB962C8B-B14F-4D97-AF65-F5344CB8AC3E}">
        <p14:creationId xmlns:p14="http://schemas.microsoft.com/office/powerpoint/2010/main" val="350897710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BE95FF"/>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33</a:t>
            </a:fld>
            <a:endParaRPr lang="en-US" dirty="0"/>
          </a:p>
        </p:txBody>
      </p:sp>
      <p:pic>
        <p:nvPicPr>
          <p:cNvPr id="6" name="Picture 5" descr="A circular logo with a circle and text&#10;&#10;Description automatically generated">
            <a:extLst>
              <a:ext uri="{FF2B5EF4-FFF2-40B4-BE49-F238E27FC236}">
                <a16:creationId xmlns:a16="http://schemas.microsoft.com/office/drawing/2014/main" id="{82F0E77D-B515-5054-6819-6B1AA056F700}"/>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10" name="TextBox 9">
            <a:extLst>
              <a:ext uri="{FF2B5EF4-FFF2-40B4-BE49-F238E27FC236}">
                <a16:creationId xmlns:a16="http://schemas.microsoft.com/office/drawing/2014/main" id="{5369CB61-45DE-0551-ED04-DE4D13075315}"/>
              </a:ext>
            </a:extLst>
          </p:cNvPr>
          <p:cNvSpPr txBox="1"/>
          <p:nvPr/>
        </p:nvSpPr>
        <p:spPr>
          <a:xfrm>
            <a:off x="1567543" y="892629"/>
            <a:ext cx="13933714" cy="17961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444465" indent="-446749" algn="l" defTabSz="2438400">
              <a:spcBef>
                <a:spcPts val="2900"/>
              </a:spcBef>
              <a:buSzPct val="100000"/>
              <a:buFontTx/>
              <a:buChar char="–"/>
            </a:pPr>
            <a:endParaRPr lang="en-IN" kern="0" dirty="0">
              <a:solidFill>
                <a:srgbClr val="000000"/>
              </a:solidFill>
              <a:ea typeface="+mj-ea"/>
              <a:cs typeface="+mj-cs"/>
              <a:sym typeface="IBM Plex Sans Light"/>
            </a:endParaRPr>
          </a:p>
        </p:txBody>
      </p:sp>
      <p:sp>
        <p:nvSpPr>
          <p:cNvPr id="11" name="TextBox 10">
            <a:extLst>
              <a:ext uri="{FF2B5EF4-FFF2-40B4-BE49-F238E27FC236}">
                <a16:creationId xmlns:a16="http://schemas.microsoft.com/office/drawing/2014/main" id="{2B73391C-586B-3220-0EA7-E5742E3DD0FB}"/>
              </a:ext>
            </a:extLst>
          </p:cNvPr>
          <p:cNvSpPr txBox="1"/>
          <p:nvPr/>
        </p:nvSpPr>
        <p:spPr>
          <a:xfrm>
            <a:off x="1175658" y="893790"/>
            <a:ext cx="16546285" cy="19505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spcBef>
                <a:spcPts val="2900"/>
              </a:spcBef>
              <a:buSzPct val="100000"/>
            </a:pPr>
            <a:r>
              <a:rPr lang="en-IN" sz="6600" kern="0" dirty="0">
                <a:solidFill>
                  <a:srgbClr val="000000"/>
                </a:solidFill>
                <a:ea typeface="+mj-ea"/>
                <a:cs typeface="+mj-cs"/>
                <a:sym typeface="IBM Plex Sans Light"/>
              </a:rPr>
              <a:t>Layout Stage</a:t>
            </a:r>
          </a:p>
        </p:txBody>
      </p:sp>
      <p:pic>
        <p:nvPicPr>
          <p:cNvPr id="2" name="Picture 1">
            <a:extLst>
              <a:ext uri="{FF2B5EF4-FFF2-40B4-BE49-F238E27FC236}">
                <a16:creationId xmlns:a16="http://schemas.microsoft.com/office/drawing/2014/main" id="{2E0DED72-8338-022E-6938-2AF09A671E3B}"/>
              </a:ext>
            </a:extLst>
          </p:cNvPr>
          <p:cNvPicPr>
            <a:picLocks noChangeAspect="1"/>
          </p:cNvPicPr>
          <p:nvPr/>
        </p:nvPicPr>
        <p:blipFill>
          <a:blip r:embed="rId4"/>
          <a:stretch>
            <a:fillRect/>
          </a:stretch>
        </p:blipFill>
        <p:spPr>
          <a:xfrm>
            <a:off x="3733800" y="2688771"/>
            <a:ext cx="16143515" cy="9339944"/>
          </a:xfrm>
          <a:prstGeom prst="rect">
            <a:avLst/>
          </a:prstGeom>
        </p:spPr>
      </p:pic>
    </p:spTree>
    <p:extLst>
      <p:ext uri="{BB962C8B-B14F-4D97-AF65-F5344CB8AC3E}">
        <p14:creationId xmlns:p14="http://schemas.microsoft.com/office/powerpoint/2010/main" val="253650807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35386" y="1136231"/>
            <a:ext cx="17141825" cy="1676106"/>
          </a:xfrm>
        </p:spPr>
        <p:txBody>
          <a:bodyPr/>
          <a:lstStyle/>
          <a:p>
            <a:r>
              <a:rPr lang="en-US" sz="8800" dirty="0">
                <a:solidFill>
                  <a:schemeClr val="tx1"/>
                </a:solidFill>
                <a:latin typeface="+mj-lt"/>
              </a:rPr>
              <a:t>Layout stage</a:t>
            </a:r>
            <a:endParaRPr lang="en-IN" sz="8800" dirty="0">
              <a:solidFill>
                <a:schemeClr val="tx1"/>
              </a:solidFill>
              <a:effectLst/>
              <a:latin typeface="+mj-lt"/>
            </a:endParaRP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34</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719242" y="3156857"/>
            <a:ext cx="18243672" cy="8719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8400">
              <a:buSzPct val="100000"/>
            </a:pPr>
            <a:endParaRPr lang="en-IN" b="1" dirty="0">
              <a:solidFill>
                <a:srgbClr val="FF7EB6"/>
              </a:solidFill>
              <a:effectLst/>
              <a:latin typeface="Consolas" panose="020B0609020204030204" pitchFamily="49" charset="0"/>
            </a:endParaRPr>
          </a:p>
          <a:p>
            <a:pPr algn="l" defTabSz="2438400">
              <a:spcBef>
                <a:spcPts val="2900"/>
              </a:spcBef>
              <a:buSzPct val="100000"/>
            </a:pPr>
            <a:endParaRPr lang="en-IN" kern="0" dirty="0">
              <a:solidFill>
                <a:srgbClr val="000000"/>
              </a:solidFill>
              <a:ea typeface="+mj-ea"/>
              <a:cs typeface="+mj-cs"/>
              <a:sym typeface="IBM Plex Sans Light"/>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
        <p:nvSpPr>
          <p:cNvPr id="18" name="TextBox 17">
            <a:extLst>
              <a:ext uri="{FF2B5EF4-FFF2-40B4-BE49-F238E27FC236}">
                <a16:creationId xmlns:a16="http://schemas.microsoft.com/office/drawing/2014/main" id="{7E023DF1-4A2C-B227-16BE-85E239FAB132}"/>
              </a:ext>
            </a:extLst>
          </p:cNvPr>
          <p:cNvSpPr txBox="1"/>
          <p:nvPr/>
        </p:nvSpPr>
        <p:spPr>
          <a:xfrm>
            <a:off x="576072" y="3501377"/>
            <a:ext cx="17141825" cy="9683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spcBef>
                <a:spcPts val="2900"/>
              </a:spcBef>
              <a:buSzPct val="100000"/>
            </a:pPr>
            <a:r>
              <a:rPr lang="en-US" kern="0" dirty="0">
                <a:solidFill>
                  <a:srgbClr val="000000"/>
                </a:solidFill>
                <a:latin typeface="Consolas" panose="020B0609020204030204" pitchFamily="49" charset="0"/>
                <a:ea typeface="+mj-ea"/>
                <a:cs typeface="+mj-cs"/>
                <a:sym typeface="IBM Plex Sans Light"/>
              </a:rPr>
              <a:t>Let's check which tasks will be enabled by which </a:t>
            </a:r>
            <a:r>
              <a:rPr lang="en-US" kern="0" dirty="0" err="1">
                <a:solidFill>
                  <a:srgbClr val="000000"/>
                </a:solidFill>
                <a:latin typeface="Consolas" panose="020B0609020204030204" pitchFamily="49" charset="0"/>
                <a:ea typeface="+mj-ea"/>
                <a:cs typeface="+mj-cs"/>
                <a:sym typeface="IBM Plex Sans Light"/>
              </a:rPr>
              <a:t>optimization_level</a:t>
            </a:r>
            <a:endParaRPr lang="en-US" kern="0" dirty="0">
              <a:solidFill>
                <a:srgbClr val="000000"/>
              </a:solidFill>
              <a:latin typeface="Consolas" panose="020B0609020204030204" pitchFamily="49" charset="0"/>
              <a:ea typeface="+mj-ea"/>
              <a:cs typeface="+mj-cs"/>
              <a:sym typeface="IBM Plex Sans Light"/>
            </a:endParaRPr>
          </a:p>
        </p:txBody>
      </p:sp>
      <p:sp>
        <p:nvSpPr>
          <p:cNvPr id="5" name="Rectangle 1">
            <a:extLst>
              <a:ext uri="{FF2B5EF4-FFF2-40B4-BE49-F238E27FC236}">
                <a16:creationId xmlns:a16="http://schemas.microsoft.com/office/drawing/2014/main" id="{D743B986-49FE-AA9A-0112-81D12A0E2FA7}"/>
              </a:ext>
            </a:extLst>
          </p:cNvPr>
          <p:cNvSpPr>
            <a:spLocks noChangeArrowheads="1"/>
          </p:cNvSpPr>
          <p:nvPr/>
        </p:nvSpPr>
        <p:spPr bwMode="auto">
          <a:xfrm>
            <a:off x="616758" y="4559273"/>
            <a:ext cx="17101139" cy="797141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err="1">
                <a:ln>
                  <a:noFill/>
                </a:ln>
                <a:solidFill>
                  <a:srgbClr val="BCBEC4"/>
                </a:solidFill>
                <a:effectLst/>
                <a:latin typeface="JetBrains Mono"/>
              </a:rPr>
              <a:t>list_stage_plugins</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"layout"</a:t>
            </a:r>
            <a:r>
              <a:rPr kumimoji="0" lang="en-US" altLang="en-US" sz="3200" b="0" i="0" u="none" strike="noStrike" cap="none" normalizeH="0" baseline="0" dirty="0">
                <a:ln>
                  <a:noFill/>
                </a:ln>
                <a:solidFill>
                  <a:srgbClr val="BCBEC4"/>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8888C6"/>
                </a:solidFill>
                <a:effectLst/>
                <a:latin typeface="JetBrains Mono"/>
              </a:rPr>
              <a:t>print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"Plugins run by default layout stage"</a:t>
            </a:r>
            <a:r>
              <a:rPr kumimoji="0" lang="en-US" altLang="en-US" sz="3200" b="0" i="0" u="none" strike="noStrike" cap="none" normalizeH="0" baseline="0" dirty="0">
                <a:ln>
                  <a:noFill/>
                </a:ln>
                <a:solidFill>
                  <a:srgbClr val="BCBEC4"/>
                </a:solidFill>
                <a:effectLst/>
                <a:latin typeface="JetBrains Mono"/>
              </a:rPr>
              <a:t>)</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8888C6"/>
                </a:solidFill>
                <a:effectLst/>
                <a:latin typeface="JetBrains Mono"/>
              </a:rPr>
              <a:t>print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a:t>
            </a:r>
            <a:r>
              <a:rPr kumimoji="0" lang="en-US" altLang="en-US" sz="3200" b="0" i="0" u="none" strike="noStrike" cap="none" normalizeH="0" baseline="0" dirty="0">
                <a:ln>
                  <a:noFill/>
                </a:ln>
                <a:solidFill>
                  <a:srgbClr val="BCBEC4"/>
                </a:solidFill>
                <a:effectLst/>
                <a:latin typeface="JetBrains Mono"/>
              </a:rPr>
              <a:t>)</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CF8E6D"/>
                </a:solidFill>
                <a:effectLst/>
                <a:latin typeface="JetBrains Mono"/>
              </a:rPr>
              <a:t>for </a:t>
            </a:r>
            <a:r>
              <a:rPr kumimoji="0" lang="en-US" altLang="en-US" sz="3200" b="0" i="0" u="none" strike="noStrike" cap="none" normalizeH="0" baseline="0" dirty="0" err="1">
                <a:ln>
                  <a:noFill/>
                </a:ln>
                <a:solidFill>
                  <a:srgbClr val="BCBEC4"/>
                </a:solidFill>
                <a:effectLst/>
                <a:latin typeface="JetBrains Mono"/>
              </a:rPr>
              <a:t>i</a:t>
            </a: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a:ln>
                  <a:noFill/>
                </a:ln>
                <a:solidFill>
                  <a:srgbClr val="CF8E6D"/>
                </a:solidFill>
                <a:effectLst/>
                <a:latin typeface="JetBrains Mono"/>
              </a:rPr>
              <a:t>in </a:t>
            </a:r>
            <a:r>
              <a:rPr kumimoji="0" lang="en-US" altLang="en-US" sz="3200" b="0" i="0" u="none" strike="noStrike" cap="none" normalizeH="0" baseline="0" dirty="0">
                <a:ln>
                  <a:noFill/>
                </a:ln>
                <a:solidFill>
                  <a:srgbClr val="8888C6"/>
                </a:solidFill>
                <a:effectLst/>
                <a:latin typeface="JetBrains Mono"/>
              </a:rPr>
              <a:t>range</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2AACB8"/>
                </a:solidFill>
                <a:effectLst/>
                <a:latin typeface="JetBrains Mono"/>
              </a:rPr>
              <a:t>4</a:t>
            </a:r>
            <a:r>
              <a:rPr kumimoji="0" lang="en-US" altLang="en-US" sz="3200" b="0" i="0" u="none" strike="noStrike" cap="none" normalizeH="0" baseline="0" dirty="0">
                <a:ln>
                  <a:noFill/>
                </a:ln>
                <a:solidFill>
                  <a:srgbClr val="BCBEC4"/>
                </a:solidFill>
                <a:effectLst/>
                <a:latin typeface="JetBrains Mono"/>
              </a:rPr>
              <a:t>):</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a:ln>
                  <a:noFill/>
                </a:ln>
                <a:solidFill>
                  <a:srgbClr val="8888C6"/>
                </a:solidFill>
                <a:effectLst/>
                <a:latin typeface="JetBrains Mono"/>
              </a:rPr>
              <a:t>print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f"</a:t>
            </a:r>
            <a:r>
              <a:rPr kumimoji="0" lang="en-US" altLang="en-US" sz="3200" b="0" i="0" u="none" strike="noStrike" cap="none" normalizeH="0" baseline="0" dirty="0">
                <a:ln>
                  <a:noFill/>
                </a:ln>
                <a:solidFill>
                  <a:srgbClr val="CF8E6D"/>
                </a:solidFill>
                <a:effectLst/>
                <a:latin typeface="JetBrains Mono"/>
              </a:rPr>
              <a:t>\</a:t>
            </a:r>
            <a:r>
              <a:rPr kumimoji="0" lang="en-US" altLang="en-US" sz="3200" b="0" i="0" u="none" strike="noStrike" cap="none" normalizeH="0" baseline="0" dirty="0" err="1">
                <a:ln>
                  <a:noFill/>
                </a:ln>
                <a:solidFill>
                  <a:srgbClr val="CF8E6D"/>
                </a:solidFill>
                <a:effectLst/>
                <a:latin typeface="JetBrains Mono"/>
              </a:rPr>
              <a:t>n</a:t>
            </a:r>
            <a:r>
              <a:rPr kumimoji="0" lang="en-US" altLang="en-US" sz="3200" b="0" i="0" u="none" strike="noStrike" cap="none" normalizeH="0" baseline="0" dirty="0" err="1">
                <a:ln>
                  <a:noFill/>
                </a:ln>
                <a:solidFill>
                  <a:srgbClr val="6AAB73"/>
                </a:solidFill>
                <a:effectLst/>
                <a:latin typeface="JetBrains Mono"/>
              </a:rPr>
              <a:t>Optimization</a:t>
            </a:r>
            <a:r>
              <a:rPr kumimoji="0" lang="en-US" altLang="en-US" sz="3200" b="0" i="0" u="none" strike="noStrike" cap="none" normalizeH="0" baseline="0" dirty="0">
                <a:ln>
                  <a:noFill/>
                </a:ln>
                <a:solidFill>
                  <a:srgbClr val="6AAB73"/>
                </a:solidFill>
                <a:effectLst/>
                <a:latin typeface="JetBrains Mono"/>
              </a:rPr>
              <a:t> level </a:t>
            </a:r>
            <a:r>
              <a:rPr kumimoji="0" lang="en-US" altLang="en-US" sz="3200" b="0" i="0" u="none" strike="noStrike" cap="none" normalizeH="0" baseline="0" dirty="0">
                <a:ln>
                  <a:noFill/>
                </a:ln>
                <a:solidFill>
                  <a:srgbClr val="CF8E6D"/>
                </a:solidFill>
                <a:effectLst/>
                <a:latin typeface="JetBrains Mono"/>
              </a:rPr>
              <a:t>{</a:t>
            </a:r>
            <a:r>
              <a:rPr kumimoji="0" lang="en-US" altLang="en-US" sz="3200" b="0" i="0" u="none" strike="noStrike" cap="none" normalizeH="0" baseline="0" dirty="0" err="1">
                <a:ln>
                  <a:noFill/>
                </a:ln>
                <a:solidFill>
                  <a:srgbClr val="BCBEC4"/>
                </a:solidFill>
                <a:effectLst/>
                <a:latin typeface="JetBrains Mono"/>
              </a:rPr>
              <a:t>i</a:t>
            </a:r>
            <a:r>
              <a:rPr kumimoji="0" lang="en-US" altLang="en-US" sz="3200" b="0" i="0" u="none" strike="noStrike" cap="none" normalizeH="0" baseline="0" dirty="0">
                <a:ln>
                  <a:noFill/>
                </a:ln>
                <a:solidFill>
                  <a:srgbClr val="CF8E6D"/>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a:t>
            </a:r>
            <a:r>
              <a:rPr kumimoji="0" lang="en-US" altLang="en-US" sz="3200" b="0" i="0" u="none" strike="noStrike" cap="none" normalizeH="0" baseline="0" dirty="0">
                <a:ln>
                  <a:noFill/>
                </a:ln>
                <a:solidFill>
                  <a:srgbClr val="BCBEC4"/>
                </a:solidFill>
                <a:effectLst/>
                <a:latin typeface="JetBrains Mono"/>
              </a:rPr>
              <a:t>)</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pm = </a:t>
            </a:r>
            <a:r>
              <a:rPr kumimoji="0" lang="en-US" altLang="en-US" sz="3200" b="0" i="0" u="none" strike="noStrike" cap="none" normalizeH="0" baseline="0" dirty="0" err="1">
                <a:ln>
                  <a:noFill/>
                </a:ln>
                <a:solidFill>
                  <a:srgbClr val="BCBEC4"/>
                </a:solidFill>
                <a:effectLst/>
                <a:latin typeface="JetBrains Mono"/>
              </a:rPr>
              <a:t>generate_preset_pass_manager</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AA4926"/>
                </a:solidFill>
                <a:effectLst/>
                <a:latin typeface="JetBrains Mono"/>
              </a:rPr>
              <a:t>backend</a:t>
            </a:r>
            <a:r>
              <a:rPr kumimoji="0" lang="en-US" altLang="en-US" sz="3200" b="0" i="0" u="none" strike="noStrike" cap="none" normalizeH="0" baseline="0" dirty="0">
                <a:ln>
                  <a:noFill/>
                </a:ln>
                <a:solidFill>
                  <a:srgbClr val="BCBEC4"/>
                </a:solidFill>
                <a:effectLst/>
                <a:latin typeface="JetBrains Mono"/>
              </a:rPr>
              <a:t>=backend, </a:t>
            </a:r>
            <a:r>
              <a:rPr kumimoji="0" lang="en-US" altLang="en-US" sz="3200" b="0" i="0" u="none" strike="noStrike" cap="none" normalizeH="0" baseline="0" dirty="0" err="1">
                <a:ln>
                  <a:noFill/>
                </a:ln>
                <a:solidFill>
                  <a:srgbClr val="AA4926"/>
                </a:solidFill>
                <a:effectLst/>
                <a:latin typeface="JetBrains Mono"/>
              </a:rPr>
              <a:t>optimization_level</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err="1">
                <a:ln>
                  <a:noFill/>
                </a:ln>
                <a:solidFill>
                  <a:srgbClr val="BCBEC4"/>
                </a:solidFill>
                <a:effectLst/>
                <a:latin typeface="JetBrains Mono"/>
              </a:rPr>
              <a:t>i</a:t>
            </a: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err="1">
                <a:ln>
                  <a:noFill/>
                </a:ln>
                <a:solidFill>
                  <a:srgbClr val="AA4926"/>
                </a:solidFill>
                <a:effectLst/>
                <a:latin typeface="JetBrains Mono"/>
              </a:rPr>
              <a:t>layout_method</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'default'</a:t>
            </a: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err="1">
                <a:ln>
                  <a:noFill/>
                </a:ln>
                <a:solidFill>
                  <a:srgbClr val="AA4926"/>
                </a:solidFill>
                <a:effectLst/>
                <a:latin typeface="JetBrains Mono"/>
              </a:rPr>
              <a:t>seed_transpiler</a:t>
            </a:r>
            <a:r>
              <a:rPr kumimoji="0" lang="en-US" altLang="en-US" sz="3200" b="0" i="0" u="none" strike="noStrike" cap="none" normalizeH="0" baseline="0" dirty="0">
                <a:ln>
                  <a:noFill/>
                </a:ln>
                <a:solidFill>
                  <a:srgbClr val="BCBEC4"/>
                </a:solidFill>
                <a:effectLst/>
                <a:latin typeface="JetBrains Mono"/>
              </a:rPr>
              <a:t>=seed)</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err="1">
                <a:ln>
                  <a:noFill/>
                </a:ln>
                <a:solidFill>
                  <a:srgbClr val="BCBEC4"/>
                </a:solidFill>
                <a:effectLst/>
                <a:latin typeface="JetBrains Mono"/>
              </a:rPr>
              <a:t>qc_tr</a:t>
            </a:r>
            <a:r>
              <a:rPr kumimoji="0" lang="en-US" altLang="en-US" sz="3200" b="0" i="0" u="none" strike="noStrike" cap="none" normalizeH="0" baseline="0" dirty="0">
                <a:ln>
                  <a:noFill/>
                </a:ln>
                <a:solidFill>
                  <a:srgbClr val="BCBEC4"/>
                </a:solidFill>
                <a:effectLst/>
                <a:latin typeface="JetBrains Mono"/>
              </a:rPr>
              <a:t> = </a:t>
            </a:r>
            <a:r>
              <a:rPr kumimoji="0" lang="en-US" altLang="en-US" sz="3200" b="0" i="0" u="none" strike="noStrike" cap="none" normalizeH="0" baseline="0" dirty="0" err="1">
                <a:ln>
                  <a:noFill/>
                </a:ln>
                <a:solidFill>
                  <a:srgbClr val="BCBEC4"/>
                </a:solidFill>
                <a:effectLst/>
                <a:latin typeface="JetBrains Mono"/>
              </a:rPr>
              <a:t>pm.run</a:t>
            </a:r>
            <a:r>
              <a:rPr kumimoji="0" lang="en-US" altLang="en-US" sz="3200" b="0" i="0" u="none" strike="noStrike" cap="none" normalizeH="0" baseline="0" dirty="0">
                <a:ln>
                  <a:noFill/>
                </a:ln>
                <a:solidFill>
                  <a:srgbClr val="BCBEC4"/>
                </a:solidFill>
                <a:effectLst/>
                <a:latin typeface="JetBrains Mono"/>
              </a:rPr>
              <a:t>(qc)</a:t>
            </a:r>
            <a:br>
              <a:rPr kumimoji="0" lang="en-US" altLang="en-US" sz="3200" b="0" i="0" u="none" strike="noStrike" cap="none" normalizeH="0" baseline="0" dirty="0">
                <a:ln>
                  <a:noFill/>
                </a:ln>
                <a:solidFill>
                  <a:srgbClr val="BCBEC4"/>
                </a:solidFill>
                <a:effectLst/>
                <a:latin typeface="JetBrains Mono"/>
              </a:rPr>
            </a:b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a:ln>
                  <a:noFill/>
                </a:ln>
                <a:solidFill>
                  <a:srgbClr val="CF8E6D"/>
                </a:solidFill>
                <a:effectLst/>
                <a:latin typeface="JetBrains Mono"/>
              </a:rPr>
              <a:t>for </a:t>
            </a:r>
            <a:r>
              <a:rPr kumimoji="0" lang="en-US" altLang="en-US" sz="3200" b="0" i="0" u="none" strike="noStrike" cap="none" normalizeH="0" baseline="0" dirty="0" err="1">
                <a:ln>
                  <a:noFill/>
                </a:ln>
                <a:solidFill>
                  <a:srgbClr val="BCBEC4"/>
                </a:solidFill>
                <a:effectLst/>
                <a:latin typeface="JetBrains Mono"/>
              </a:rPr>
              <a:t>controller_group</a:t>
            </a: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a:ln>
                  <a:noFill/>
                </a:ln>
                <a:solidFill>
                  <a:srgbClr val="CF8E6D"/>
                </a:solidFill>
                <a:effectLst/>
                <a:latin typeface="JetBrains Mono"/>
              </a:rPr>
              <a:t>in </a:t>
            </a:r>
            <a:r>
              <a:rPr kumimoji="0" lang="en-US" altLang="en-US" sz="3200" b="0" i="0" u="none" strike="noStrike" cap="none" normalizeH="0" baseline="0" dirty="0" err="1">
                <a:ln>
                  <a:noFill/>
                </a:ln>
                <a:solidFill>
                  <a:srgbClr val="BCBEC4"/>
                </a:solidFill>
                <a:effectLst/>
                <a:latin typeface="JetBrains Mono"/>
              </a:rPr>
              <a:t>pm.layout.to_flow_controller</a:t>
            </a:r>
            <a:r>
              <a:rPr kumimoji="0" lang="en-US" altLang="en-US" sz="3200" b="0" i="0" u="none" strike="noStrike" cap="none" normalizeH="0" baseline="0" dirty="0">
                <a:ln>
                  <a:noFill/>
                </a:ln>
                <a:solidFill>
                  <a:srgbClr val="BCBEC4"/>
                </a:solidFill>
                <a:effectLst/>
                <a:latin typeface="JetBrains Mono"/>
              </a:rPr>
              <a:t>().tasks:</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tasks = </a:t>
            </a:r>
            <a:r>
              <a:rPr kumimoji="0" lang="en-US" altLang="en-US" sz="3200" b="0" i="0" u="none" strike="noStrike" cap="none" normalizeH="0" baseline="0" dirty="0" err="1">
                <a:ln>
                  <a:noFill/>
                </a:ln>
                <a:solidFill>
                  <a:srgbClr val="8888C6"/>
                </a:solidFill>
                <a:effectLst/>
                <a:latin typeface="JetBrains Mono"/>
              </a:rPr>
              <a:t>getattr</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err="1">
                <a:ln>
                  <a:noFill/>
                </a:ln>
                <a:solidFill>
                  <a:srgbClr val="BCBEC4"/>
                </a:solidFill>
                <a:effectLst/>
                <a:latin typeface="JetBrains Mono"/>
              </a:rPr>
              <a:t>controller_group</a:t>
            </a: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a:ln>
                  <a:noFill/>
                </a:ln>
                <a:solidFill>
                  <a:srgbClr val="6AAB73"/>
                </a:solidFill>
                <a:effectLst/>
                <a:latin typeface="JetBrains Mono"/>
              </a:rPr>
              <a:t>"tasks"</a:t>
            </a:r>
            <a:r>
              <a:rPr kumimoji="0" lang="en-US" altLang="en-US" sz="3200" b="0" i="0" u="none" strike="noStrike" cap="none" normalizeH="0" baseline="0" dirty="0">
                <a:ln>
                  <a:noFill/>
                </a:ln>
                <a:solidFill>
                  <a:srgbClr val="BCBEC4"/>
                </a:solidFill>
                <a:effectLst/>
                <a:latin typeface="JetBrains Mono"/>
              </a:rPr>
              <a:t>, [])</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a:ln>
                  <a:noFill/>
                </a:ln>
                <a:solidFill>
                  <a:srgbClr val="CF8E6D"/>
                </a:solidFill>
                <a:effectLst/>
                <a:latin typeface="JetBrains Mono"/>
              </a:rPr>
              <a:t>for </a:t>
            </a:r>
            <a:r>
              <a:rPr kumimoji="0" lang="en-US" altLang="en-US" sz="3200" b="0" i="0" u="none" strike="noStrike" cap="none" normalizeH="0" baseline="0" dirty="0">
                <a:ln>
                  <a:noFill/>
                </a:ln>
                <a:solidFill>
                  <a:srgbClr val="BCBEC4"/>
                </a:solidFill>
                <a:effectLst/>
                <a:latin typeface="JetBrains Mono"/>
              </a:rPr>
              <a:t>task </a:t>
            </a:r>
            <a:r>
              <a:rPr kumimoji="0" lang="en-US" altLang="en-US" sz="3200" b="0" i="0" u="none" strike="noStrike" cap="none" normalizeH="0" baseline="0" dirty="0">
                <a:ln>
                  <a:noFill/>
                </a:ln>
                <a:solidFill>
                  <a:srgbClr val="CF8E6D"/>
                </a:solidFill>
                <a:effectLst/>
                <a:latin typeface="JetBrains Mono"/>
              </a:rPr>
              <a:t>in </a:t>
            </a:r>
            <a:r>
              <a:rPr kumimoji="0" lang="en-US" altLang="en-US" sz="3200" b="0" i="0" u="none" strike="noStrike" cap="none" normalizeH="0" baseline="0" dirty="0">
                <a:ln>
                  <a:noFill/>
                </a:ln>
                <a:solidFill>
                  <a:srgbClr val="BCBEC4"/>
                </a:solidFill>
                <a:effectLst/>
                <a:latin typeface="JetBrains Mono"/>
              </a:rPr>
              <a:t>tasks:</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a:ln>
                  <a:noFill/>
                </a:ln>
                <a:solidFill>
                  <a:srgbClr val="8888C6"/>
                </a:solidFill>
                <a:effectLst/>
                <a:latin typeface="JetBrains Mono"/>
              </a:rPr>
              <a:t>print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 - " </a:t>
            </a: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a:ln>
                  <a:noFill/>
                </a:ln>
                <a:solidFill>
                  <a:srgbClr val="8888C6"/>
                </a:solidFill>
                <a:effectLst/>
                <a:latin typeface="JetBrains Mono"/>
              </a:rPr>
              <a:t>str</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8888C6"/>
                </a:solidFill>
                <a:effectLst/>
                <a:latin typeface="JetBrains Mono"/>
              </a:rPr>
              <a:t>type</a:t>
            </a:r>
            <a:r>
              <a:rPr kumimoji="0" lang="en-US" altLang="en-US" sz="3200" b="0" i="0" u="none" strike="noStrike" cap="none" normalizeH="0" baseline="0" dirty="0">
                <a:ln>
                  <a:noFill/>
                </a:ln>
                <a:solidFill>
                  <a:srgbClr val="BCBEC4"/>
                </a:solidFill>
                <a:effectLst/>
                <a:latin typeface="JetBrains Mono"/>
              </a:rPr>
              <a:t>(task).</a:t>
            </a:r>
            <a:r>
              <a:rPr kumimoji="0" lang="en-US" altLang="en-US" sz="3200" b="0" i="0" u="none" strike="noStrike" cap="none" normalizeH="0" baseline="0" dirty="0">
                <a:ln>
                  <a:noFill/>
                </a:ln>
                <a:solidFill>
                  <a:srgbClr val="B200B2"/>
                </a:solidFill>
                <a:effectLst/>
                <a:latin typeface="JetBrains Mono"/>
              </a:rPr>
              <a:t>__name__</a:t>
            </a:r>
            <a:r>
              <a:rPr kumimoji="0" lang="en-US" altLang="en-US" sz="3200" b="0" i="0" u="none" strike="noStrike" cap="none" normalizeH="0" baseline="0" dirty="0">
                <a:ln>
                  <a:noFill/>
                </a:ln>
                <a:solidFill>
                  <a:srgbClr val="BCBEC4"/>
                </a:solidFill>
                <a:effectLst/>
                <a:latin typeface="JetBrains Mono"/>
              </a:rPr>
              <a:t>))</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a:ln>
                  <a:noFill/>
                </a:ln>
                <a:solidFill>
                  <a:srgbClr val="8888C6"/>
                </a:solidFill>
                <a:effectLst/>
                <a:latin typeface="JetBrains Mono"/>
              </a:rPr>
              <a:t>print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err="1">
                <a:ln>
                  <a:noFill/>
                </a:ln>
                <a:solidFill>
                  <a:srgbClr val="BCBEC4"/>
                </a:solidFill>
                <a:effectLst/>
                <a:latin typeface="JetBrains Mono"/>
              </a:rPr>
              <a:t>qc_tr.layout.final_index_layout</a:t>
            </a:r>
            <a:r>
              <a:rPr kumimoji="0" lang="en-US" altLang="en-US" sz="3200" b="0" i="0" u="none" strike="noStrike" cap="none" normalizeH="0" baseline="0" dirty="0">
                <a:ln>
                  <a:noFill/>
                </a:ln>
                <a:solidFill>
                  <a:srgbClr val="BCBEC4"/>
                </a:solidFill>
                <a:effectLst/>
                <a:latin typeface="JetBrains Mono"/>
              </a:rPr>
              <a:t>())</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display(</a:t>
            </a:r>
            <a:r>
              <a:rPr kumimoji="0" lang="en-US" altLang="en-US" sz="3200" b="0" i="0" u="none" strike="noStrike" cap="none" normalizeH="0" baseline="0" dirty="0" err="1">
                <a:ln>
                  <a:noFill/>
                </a:ln>
                <a:solidFill>
                  <a:srgbClr val="BCBEC4"/>
                </a:solidFill>
                <a:effectLst/>
                <a:latin typeface="JetBrains Mono"/>
              </a:rPr>
              <a:t>plot_circuit_layout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err="1">
                <a:ln>
                  <a:noFill/>
                </a:ln>
                <a:solidFill>
                  <a:srgbClr val="BCBEC4"/>
                </a:solidFill>
                <a:effectLst/>
                <a:latin typeface="JetBrains Mono"/>
              </a:rPr>
              <a:t>pm.run</a:t>
            </a:r>
            <a:r>
              <a:rPr kumimoji="0" lang="en-US" altLang="en-US" sz="3200" b="0" i="0" u="none" strike="noStrike" cap="none" normalizeH="0" baseline="0" dirty="0">
                <a:ln>
                  <a:noFill/>
                </a:ln>
                <a:solidFill>
                  <a:srgbClr val="BCBEC4"/>
                </a:solidFill>
                <a:effectLst/>
                <a:latin typeface="JetBrains Mono"/>
              </a:rPr>
              <a:t>(qc), backend))</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9846437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35386" y="1136231"/>
            <a:ext cx="17141825" cy="1676106"/>
          </a:xfrm>
        </p:spPr>
        <p:txBody>
          <a:bodyPr/>
          <a:lstStyle/>
          <a:p>
            <a:r>
              <a:rPr lang="en-US" sz="8800" dirty="0">
                <a:solidFill>
                  <a:schemeClr val="tx1"/>
                </a:solidFill>
                <a:latin typeface="+mj-lt"/>
              </a:rPr>
              <a:t>Layout stage</a:t>
            </a:r>
            <a:endParaRPr lang="en-IN" sz="8800" dirty="0">
              <a:solidFill>
                <a:schemeClr val="tx1"/>
              </a:solidFill>
              <a:effectLst/>
              <a:latin typeface="+mj-lt"/>
            </a:endParaRP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35</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719242" y="3156857"/>
            <a:ext cx="18243672" cy="8719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8400">
              <a:buSzPct val="100000"/>
            </a:pPr>
            <a:endParaRPr lang="en-IN" b="1" dirty="0">
              <a:solidFill>
                <a:srgbClr val="FF7EB6"/>
              </a:solidFill>
              <a:effectLst/>
              <a:latin typeface="Consolas" panose="020B0609020204030204" pitchFamily="49" charset="0"/>
            </a:endParaRPr>
          </a:p>
          <a:p>
            <a:pPr algn="l" defTabSz="2438400">
              <a:spcBef>
                <a:spcPts val="2900"/>
              </a:spcBef>
              <a:buSzPct val="100000"/>
            </a:pPr>
            <a:endParaRPr lang="en-IN" kern="0" dirty="0">
              <a:solidFill>
                <a:srgbClr val="000000"/>
              </a:solidFill>
              <a:ea typeface="+mj-ea"/>
              <a:cs typeface="+mj-cs"/>
              <a:sym typeface="IBM Plex Sans Light"/>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
        <p:nvSpPr>
          <p:cNvPr id="18" name="TextBox 17">
            <a:extLst>
              <a:ext uri="{FF2B5EF4-FFF2-40B4-BE49-F238E27FC236}">
                <a16:creationId xmlns:a16="http://schemas.microsoft.com/office/drawing/2014/main" id="{7E023DF1-4A2C-B227-16BE-85E239FAB132}"/>
              </a:ext>
            </a:extLst>
          </p:cNvPr>
          <p:cNvSpPr txBox="1"/>
          <p:nvPr/>
        </p:nvSpPr>
        <p:spPr>
          <a:xfrm>
            <a:off x="729590" y="3737623"/>
            <a:ext cx="17141825" cy="9399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spcBef>
                <a:spcPts val="2900"/>
              </a:spcBef>
              <a:buSzPct val="100000"/>
            </a:pPr>
            <a:r>
              <a:rPr lang="en-US" kern="0" dirty="0">
                <a:solidFill>
                  <a:srgbClr val="000000"/>
                </a:solidFill>
                <a:latin typeface="Consolas" panose="020B0609020204030204" pitchFamily="49" charset="0"/>
                <a:ea typeface="+mj-ea"/>
                <a:cs typeface="+mj-cs"/>
                <a:sym typeface="IBM Plex Sans Light"/>
              </a:rPr>
              <a:t>let's compare the score and layout of each option with </a:t>
            </a:r>
            <a:r>
              <a:rPr lang="en-US" kern="0" dirty="0" err="1">
                <a:solidFill>
                  <a:srgbClr val="000000"/>
                </a:solidFill>
                <a:latin typeface="Consolas" panose="020B0609020204030204" pitchFamily="49" charset="0"/>
                <a:ea typeface="+mj-ea"/>
                <a:cs typeface="+mj-cs"/>
                <a:sym typeface="IBM Plex Sans Light"/>
              </a:rPr>
              <a:t>optimization_level</a:t>
            </a:r>
            <a:r>
              <a:rPr lang="en-US" kern="0" dirty="0">
                <a:solidFill>
                  <a:srgbClr val="000000"/>
                </a:solidFill>
                <a:latin typeface="Consolas" panose="020B0609020204030204" pitchFamily="49" charset="0"/>
                <a:ea typeface="+mj-ea"/>
                <a:cs typeface="+mj-cs"/>
                <a:sym typeface="IBM Plex Sans Light"/>
              </a:rPr>
              <a:t>=3.</a:t>
            </a:r>
          </a:p>
        </p:txBody>
      </p:sp>
      <p:sp>
        <p:nvSpPr>
          <p:cNvPr id="7" name="Rectangle 1">
            <a:extLst>
              <a:ext uri="{FF2B5EF4-FFF2-40B4-BE49-F238E27FC236}">
                <a16:creationId xmlns:a16="http://schemas.microsoft.com/office/drawing/2014/main" id="{F51B4602-9ABC-6690-6E5B-7FC67F49F20D}"/>
              </a:ext>
            </a:extLst>
          </p:cNvPr>
          <p:cNvSpPr>
            <a:spLocks noChangeArrowheads="1"/>
          </p:cNvSpPr>
          <p:nvPr/>
        </p:nvSpPr>
        <p:spPr bwMode="auto">
          <a:xfrm>
            <a:off x="729590" y="6034828"/>
            <a:ext cx="16957969" cy="452431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CF8E6D"/>
                </a:solidFill>
                <a:effectLst/>
                <a:latin typeface="JetBrains Mono"/>
              </a:rPr>
              <a:t>for </a:t>
            </a:r>
            <a:r>
              <a:rPr kumimoji="0" lang="en-US" altLang="en-US" sz="3200" b="0" i="0" u="none" strike="noStrike" cap="none" normalizeH="0" baseline="0" dirty="0">
                <a:ln>
                  <a:noFill/>
                </a:ln>
                <a:solidFill>
                  <a:srgbClr val="BCBEC4"/>
                </a:solidFill>
                <a:effectLst/>
                <a:latin typeface="JetBrains Mono"/>
              </a:rPr>
              <a:t>option </a:t>
            </a:r>
            <a:r>
              <a:rPr kumimoji="0" lang="en-US" altLang="en-US" sz="3200" b="0" i="0" u="none" strike="noStrike" cap="none" normalizeH="0" baseline="0" dirty="0">
                <a:ln>
                  <a:noFill/>
                </a:ln>
                <a:solidFill>
                  <a:srgbClr val="CF8E6D"/>
                </a:solidFill>
                <a:effectLst/>
                <a:latin typeface="JetBrains Mono"/>
              </a:rPr>
              <a:t>in </a:t>
            </a:r>
            <a:r>
              <a:rPr kumimoji="0" lang="en-US" altLang="en-US" sz="3200" b="0" i="0" u="none" strike="noStrike" cap="none" normalizeH="0" baseline="0" dirty="0" err="1">
                <a:ln>
                  <a:noFill/>
                </a:ln>
                <a:solidFill>
                  <a:srgbClr val="BCBEC4"/>
                </a:solidFill>
                <a:effectLst/>
                <a:latin typeface="JetBrains Mono"/>
              </a:rPr>
              <a:t>list_stage_plugins</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"layout"</a:t>
            </a:r>
            <a:r>
              <a:rPr kumimoji="0" lang="en-US" altLang="en-US" sz="3200" b="0" i="0" u="none" strike="noStrike" cap="none" normalizeH="0" baseline="0" dirty="0">
                <a:ln>
                  <a:noFill/>
                </a:ln>
                <a:solidFill>
                  <a:srgbClr val="BCBEC4"/>
                </a:solidFill>
                <a:effectLst/>
                <a:latin typeface="JetBrains Mono"/>
              </a:rPr>
              <a:t>):</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pm = </a:t>
            </a:r>
            <a:r>
              <a:rPr kumimoji="0" lang="en-US" altLang="en-US" sz="3200" b="0" i="0" u="none" strike="noStrike" cap="none" normalizeH="0" baseline="0" dirty="0" err="1">
                <a:ln>
                  <a:noFill/>
                </a:ln>
                <a:solidFill>
                  <a:srgbClr val="BCBEC4"/>
                </a:solidFill>
                <a:effectLst/>
                <a:latin typeface="JetBrains Mono"/>
              </a:rPr>
              <a:t>generate_preset_pass_manager</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AA4926"/>
                </a:solidFill>
                <a:effectLst/>
                <a:latin typeface="JetBrains Mono"/>
              </a:rPr>
              <a:t>backend</a:t>
            </a:r>
            <a:r>
              <a:rPr kumimoji="0" lang="en-US" altLang="en-US" sz="3200" b="0" i="0" u="none" strike="noStrike" cap="none" normalizeH="0" baseline="0" dirty="0">
                <a:ln>
                  <a:noFill/>
                </a:ln>
                <a:solidFill>
                  <a:srgbClr val="BCBEC4"/>
                </a:solidFill>
                <a:effectLst/>
                <a:latin typeface="JetBrains Mono"/>
              </a:rPr>
              <a:t>=backend, </a:t>
            </a:r>
            <a:r>
              <a:rPr kumimoji="0" lang="en-US" altLang="en-US" sz="3200" b="0" i="0" u="none" strike="noStrike" cap="none" normalizeH="0" baseline="0" dirty="0" err="1">
                <a:ln>
                  <a:noFill/>
                </a:ln>
                <a:solidFill>
                  <a:srgbClr val="AA4926"/>
                </a:solidFill>
                <a:effectLst/>
                <a:latin typeface="JetBrains Mono"/>
              </a:rPr>
              <a:t>optimization_level</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2AACB8"/>
                </a:solidFill>
                <a:effectLst/>
                <a:latin typeface="JetBrains Mono"/>
              </a:rPr>
              <a:t>3</a:t>
            </a: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err="1">
                <a:ln>
                  <a:noFill/>
                </a:ln>
                <a:solidFill>
                  <a:srgbClr val="AA4926"/>
                </a:solidFill>
                <a:effectLst/>
                <a:latin typeface="JetBrains Mono"/>
              </a:rPr>
              <a:t>layout_method</a:t>
            </a:r>
            <a:r>
              <a:rPr kumimoji="0" lang="en-US" altLang="en-US" sz="3200" b="0" i="0" u="none" strike="noStrike" cap="none" normalizeH="0" baseline="0" dirty="0">
                <a:ln>
                  <a:noFill/>
                </a:ln>
                <a:solidFill>
                  <a:srgbClr val="BCBEC4"/>
                </a:solidFill>
                <a:effectLst/>
                <a:latin typeface="JetBrains Mono"/>
              </a:rPr>
              <a:t>=option, </a:t>
            </a:r>
            <a:r>
              <a:rPr kumimoji="0" lang="en-US" altLang="en-US" sz="3200" b="0" i="0" u="none" strike="noStrike" cap="none" normalizeH="0" baseline="0" dirty="0" err="1">
                <a:ln>
                  <a:noFill/>
                </a:ln>
                <a:solidFill>
                  <a:srgbClr val="AA4926"/>
                </a:solidFill>
                <a:effectLst/>
                <a:latin typeface="JetBrains Mono"/>
              </a:rPr>
              <a:t>seed_transpiler</a:t>
            </a:r>
            <a:r>
              <a:rPr kumimoji="0" lang="en-US" altLang="en-US" sz="3200" b="0" i="0" u="none" strike="noStrike" cap="none" normalizeH="0" baseline="0" dirty="0">
                <a:ln>
                  <a:noFill/>
                </a:ln>
                <a:solidFill>
                  <a:srgbClr val="BCBEC4"/>
                </a:solidFill>
                <a:effectLst/>
                <a:latin typeface="JetBrains Mono"/>
              </a:rPr>
              <a:t>=seed)</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err="1">
                <a:ln>
                  <a:noFill/>
                </a:ln>
                <a:solidFill>
                  <a:srgbClr val="BCBEC4"/>
                </a:solidFill>
                <a:effectLst/>
                <a:latin typeface="JetBrains Mono"/>
              </a:rPr>
              <a:t>qc_tr</a:t>
            </a:r>
            <a:r>
              <a:rPr kumimoji="0" lang="en-US" altLang="en-US" sz="3200" b="0" i="0" u="none" strike="noStrike" cap="none" normalizeH="0" baseline="0" dirty="0">
                <a:ln>
                  <a:noFill/>
                </a:ln>
                <a:solidFill>
                  <a:srgbClr val="BCBEC4"/>
                </a:solidFill>
                <a:effectLst/>
                <a:latin typeface="JetBrains Mono"/>
              </a:rPr>
              <a:t> = </a:t>
            </a:r>
            <a:r>
              <a:rPr kumimoji="0" lang="en-US" altLang="en-US" sz="3200" b="0" i="0" u="none" strike="noStrike" cap="none" normalizeH="0" baseline="0" dirty="0" err="1">
                <a:ln>
                  <a:noFill/>
                </a:ln>
                <a:solidFill>
                  <a:srgbClr val="BCBEC4"/>
                </a:solidFill>
                <a:effectLst/>
                <a:latin typeface="JetBrains Mono"/>
              </a:rPr>
              <a:t>pm.run</a:t>
            </a:r>
            <a:r>
              <a:rPr kumimoji="0" lang="en-US" altLang="en-US" sz="3200" b="0" i="0" u="none" strike="noStrike" cap="none" normalizeH="0" baseline="0" dirty="0">
                <a:ln>
                  <a:noFill/>
                </a:ln>
                <a:solidFill>
                  <a:srgbClr val="BCBEC4"/>
                </a:solidFill>
                <a:effectLst/>
                <a:latin typeface="JetBrains Mono"/>
              </a:rPr>
              <a:t>(qc)</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score = scoring(</a:t>
            </a:r>
            <a:r>
              <a:rPr kumimoji="0" lang="en-US" altLang="en-US" sz="3200" b="0" i="0" u="none" strike="noStrike" cap="none" normalizeH="0" baseline="0" dirty="0" err="1">
                <a:ln>
                  <a:noFill/>
                </a:ln>
                <a:solidFill>
                  <a:srgbClr val="BCBEC4"/>
                </a:solidFill>
                <a:effectLst/>
                <a:latin typeface="JetBrains Mono"/>
              </a:rPr>
              <a:t>qc_tr</a:t>
            </a:r>
            <a:r>
              <a:rPr kumimoji="0" lang="en-US" altLang="en-US" sz="3200" b="0" i="0" u="none" strike="noStrike" cap="none" normalizeH="0" baseline="0" dirty="0">
                <a:ln>
                  <a:noFill/>
                </a:ln>
                <a:solidFill>
                  <a:srgbClr val="BCBEC4"/>
                </a:solidFill>
                <a:effectLst/>
                <a:latin typeface="JetBrains Mono"/>
              </a:rPr>
              <a:t>, backend)</a:t>
            </a:r>
            <a:br>
              <a:rPr kumimoji="0" lang="en-US" altLang="en-US" sz="3200" b="0" i="0" u="none" strike="noStrike" cap="none" normalizeH="0" baseline="0" dirty="0">
                <a:ln>
                  <a:noFill/>
                </a:ln>
                <a:solidFill>
                  <a:srgbClr val="BCBEC4"/>
                </a:solidFill>
                <a:effectLst/>
                <a:latin typeface="JetBrains Mono"/>
              </a:rPr>
            </a:b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a:ln>
                  <a:noFill/>
                </a:ln>
                <a:solidFill>
                  <a:srgbClr val="8888C6"/>
                </a:solidFill>
                <a:effectLst/>
                <a:latin typeface="JetBrains Mono"/>
              </a:rPr>
              <a:t>print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err="1">
                <a:ln>
                  <a:noFill/>
                </a:ln>
                <a:solidFill>
                  <a:srgbClr val="6AAB73"/>
                </a:solidFill>
                <a:effectLst/>
                <a:latin typeface="JetBrains Mono"/>
              </a:rPr>
              <a:t>f"Layout</a:t>
            </a:r>
            <a:r>
              <a:rPr kumimoji="0" lang="en-US" altLang="en-US" sz="3200" b="0" i="0" u="none" strike="noStrike" cap="none" normalizeH="0" baseline="0" dirty="0">
                <a:ln>
                  <a:noFill/>
                </a:ln>
                <a:solidFill>
                  <a:srgbClr val="6AAB73"/>
                </a:solidFill>
                <a:effectLst/>
                <a:latin typeface="JetBrains Mono"/>
              </a:rPr>
              <a:t> method = </a:t>
            </a:r>
            <a:r>
              <a:rPr kumimoji="0" lang="en-US" altLang="en-US" sz="3200" b="0" i="0" u="none" strike="noStrike" cap="none" normalizeH="0" baseline="0" dirty="0">
                <a:ln>
                  <a:noFill/>
                </a:ln>
                <a:solidFill>
                  <a:srgbClr val="CF8E6D"/>
                </a:solidFill>
                <a:effectLst/>
                <a:latin typeface="JetBrains Mono"/>
              </a:rPr>
              <a:t>{</a:t>
            </a:r>
            <a:r>
              <a:rPr kumimoji="0" lang="en-US" altLang="en-US" sz="3200" b="0" i="0" u="none" strike="noStrike" cap="none" normalizeH="0" baseline="0" dirty="0">
                <a:ln>
                  <a:noFill/>
                </a:ln>
                <a:solidFill>
                  <a:srgbClr val="BCBEC4"/>
                </a:solidFill>
                <a:effectLst/>
                <a:latin typeface="JetBrains Mono"/>
              </a:rPr>
              <a:t>option</a:t>
            </a:r>
            <a:r>
              <a:rPr kumimoji="0" lang="en-US" altLang="en-US" sz="3200" b="0" i="0" u="none" strike="noStrike" cap="none" normalizeH="0" baseline="0" dirty="0">
                <a:ln>
                  <a:noFill/>
                </a:ln>
                <a:solidFill>
                  <a:srgbClr val="CF8E6D"/>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a:t>
            </a:r>
            <a:r>
              <a:rPr kumimoji="0" lang="en-US" altLang="en-US" sz="3200" b="0" i="0" u="none" strike="noStrike" cap="none" normalizeH="0" baseline="0" dirty="0">
                <a:ln>
                  <a:noFill/>
                </a:ln>
                <a:solidFill>
                  <a:srgbClr val="BCBEC4"/>
                </a:solidFill>
                <a:effectLst/>
                <a:latin typeface="JetBrains Mono"/>
              </a:rPr>
              <a:t>)</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a:ln>
                  <a:noFill/>
                </a:ln>
                <a:solidFill>
                  <a:srgbClr val="8888C6"/>
                </a:solidFill>
                <a:effectLst/>
                <a:latin typeface="JetBrains Mono"/>
              </a:rPr>
              <a:t>print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err="1">
                <a:ln>
                  <a:noFill/>
                </a:ln>
                <a:solidFill>
                  <a:srgbClr val="6AAB73"/>
                </a:solidFill>
                <a:effectLst/>
                <a:latin typeface="JetBrains Mono"/>
              </a:rPr>
              <a:t>f"Score</a:t>
            </a:r>
            <a:r>
              <a:rPr kumimoji="0" lang="en-US" altLang="en-US" sz="3200" b="0" i="0" u="none" strike="noStrike" cap="none" normalizeH="0" baseline="0" dirty="0">
                <a:ln>
                  <a:noFill/>
                </a:ln>
                <a:solidFill>
                  <a:srgbClr val="6AAB73"/>
                </a:solidFill>
                <a:effectLst/>
                <a:latin typeface="JetBrains Mono"/>
              </a:rPr>
              <a:t>: </a:t>
            </a:r>
            <a:r>
              <a:rPr kumimoji="0" lang="en-US" altLang="en-US" sz="3200" b="0" i="0" u="none" strike="noStrike" cap="none" normalizeH="0" baseline="0" dirty="0">
                <a:ln>
                  <a:noFill/>
                </a:ln>
                <a:solidFill>
                  <a:srgbClr val="CF8E6D"/>
                </a:solidFill>
                <a:effectLst/>
                <a:latin typeface="JetBrains Mono"/>
              </a:rPr>
              <a:t>{</a:t>
            </a:r>
            <a:r>
              <a:rPr kumimoji="0" lang="en-US" altLang="en-US" sz="3200" b="0" i="0" u="none" strike="noStrike" cap="none" normalizeH="0" baseline="0" dirty="0">
                <a:ln>
                  <a:noFill/>
                </a:ln>
                <a:solidFill>
                  <a:srgbClr val="BCBEC4"/>
                </a:solidFill>
                <a:effectLst/>
                <a:latin typeface="JetBrains Mono"/>
              </a:rPr>
              <a:t>score</a:t>
            </a:r>
            <a:r>
              <a:rPr kumimoji="0" lang="en-US" altLang="en-US" sz="3200" b="0" i="0" u="none" strike="noStrike" cap="none" normalizeH="0" baseline="0" dirty="0">
                <a:ln>
                  <a:noFill/>
                </a:ln>
                <a:solidFill>
                  <a:srgbClr val="CF8E6D"/>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a:t>
            </a:r>
            <a:r>
              <a:rPr kumimoji="0" lang="en-US" altLang="en-US" sz="3200" b="0" i="0" u="none" strike="noStrike" cap="none" normalizeH="0" baseline="0" dirty="0">
                <a:ln>
                  <a:noFill/>
                </a:ln>
                <a:solidFill>
                  <a:srgbClr val="BCBEC4"/>
                </a:solidFill>
                <a:effectLst/>
                <a:latin typeface="JetBrains Mono"/>
              </a:rPr>
              <a:t>)</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a:ln>
                  <a:noFill/>
                </a:ln>
                <a:solidFill>
                  <a:srgbClr val="8888C6"/>
                </a:solidFill>
                <a:effectLst/>
                <a:latin typeface="JetBrains Mono"/>
              </a:rPr>
              <a:t>print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err="1">
                <a:ln>
                  <a:noFill/>
                </a:ln>
                <a:solidFill>
                  <a:srgbClr val="6AAB73"/>
                </a:solidFill>
                <a:effectLst/>
                <a:latin typeface="JetBrains Mono"/>
              </a:rPr>
              <a:t>f"Layout</a:t>
            </a:r>
            <a:r>
              <a:rPr kumimoji="0" lang="en-US" altLang="en-US" sz="3200" b="0" i="0" u="none" strike="noStrike" cap="none" normalizeH="0" baseline="0" dirty="0">
                <a:ln>
                  <a:noFill/>
                </a:ln>
                <a:solidFill>
                  <a:srgbClr val="6AAB73"/>
                </a:solidFill>
                <a:effectLst/>
                <a:latin typeface="JetBrains Mono"/>
              </a:rPr>
              <a:t>: </a:t>
            </a:r>
            <a:r>
              <a:rPr kumimoji="0" lang="en-US" altLang="en-US" sz="3200" b="0" i="0" u="none" strike="noStrike" cap="none" normalizeH="0" baseline="0" dirty="0">
                <a:ln>
                  <a:noFill/>
                </a:ln>
                <a:solidFill>
                  <a:srgbClr val="CF8E6D"/>
                </a:solidFill>
                <a:effectLst/>
                <a:latin typeface="JetBrains Mono"/>
              </a:rPr>
              <a:t>{</a:t>
            </a:r>
            <a:r>
              <a:rPr kumimoji="0" lang="en-US" altLang="en-US" sz="3200" b="0" i="0" u="none" strike="noStrike" cap="none" normalizeH="0" baseline="0" dirty="0" err="1">
                <a:ln>
                  <a:noFill/>
                </a:ln>
                <a:solidFill>
                  <a:srgbClr val="BCBEC4"/>
                </a:solidFill>
                <a:effectLst/>
                <a:latin typeface="JetBrains Mono"/>
              </a:rPr>
              <a:t>qc_tr.layout.final_index_layout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CF8E6D"/>
                </a:solidFill>
                <a:effectLst/>
                <a:latin typeface="JetBrains Mono"/>
              </a:rPr>
              <a:t>}\n</a:t>
            </a:r>
            <a:r>
              <a:rPr kumimoji="0" lang="en-US" altLang="en-US" sz="3200" b="0" i="0" u="none" strike="noStrike" cap="none" normalizeH="0" baseline="0" dirty="0">
                <a:ln>
                  <a:noFill/>
                </a:ln>
                <a:solidFill>
                  <a:srgbClr val="6AAB73"/>
                </a:solidFill>
                <a:effectLst/>
                <a:latin typeface="JetBrains Mono"/>
              </a:rPr>
              <a:t>"</a:t>
            </a:r>
            <a:r>
              <a:rPr kumimoji="0" lang="en-US" altLang="en-US" sz="3200" b="0" i="0" u="none" strike="noStrike" cap="none" normalizeH="0" baseline="0" dirty="0">
                <a:ln>
                  <a:noFill/>
                </a:ln>
                <a:solidFill>
                  <a:srgbClr val="BCBEC4"/>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48033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35386" y="1136231"/>
            <a:ext cx="17141825" cy="1676106"/>
          </a:xfrm>
        </p:spPr>
        <p:txBody>
          <a:bodyPr/>
          <a:lstStyle/>
          <a:p>
            <a:r>
              <a:rPr lang="en-US" sz="8800" dirty="0">
                <a:solidFill>
                  <a:schemeClr val="tx1"/>
                </a:solidFill>
                <a:latin typeface="+mj-lt"/>
              </a:rPr>
              <a:t>Routing stage</a:t>
            </a:r>
            <a:endParaRPr lang="en-IN" sz="8800" dirty="0">
              <a:solidFill>
                <a:schemeClr val="tx1"/>
              </a:solidFill>
              <a:effectLst/>
              <a:latin typeface="+mj-lt"/>
            </a:endParaRP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36</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719242" y="3156857"/>
            <a:ext cx="18243672" cy="8719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8400">
              <a:buSzPct val="100000"/>
            </a:pPr>
            <a:endParaRPr lang="en-IN" b="1" dirty="0">
              <a:solidFill>
                <a:srgbClr val="FF7EB6"/>
              </a:solidFill>
              <a:effectLst/>
              <a:latin typeface="Consolas" panose="020B0609020204030204" pitchFamily="49" charset="0"/>
            </a:endParaRPr>
          </a:p>
          <a:p>
            <a:pPr algn="l" defTabSz="2438400">
              <a:spcBef>
                <a:spcPts val="2900"/>
              </a:spcBef>
              <a:buSzPct val="100000"/>
            </a:pPr>
            <a:endParaRPr lang="en-IN" kern="0" dirty="0">
              <a:solidFill>
                <a:srgbClr val="000000"/>
              </a:solidFill>
              <a:ea typeface="+mj-ea"/>
              <a:cs typeface="+mj-cs"/>
              <a:sym typeface="IBM Plex Sans Light"/>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
        <p:nvSpPr>
          <p:cNvPr id="18" name="TextBox 17">
            <a:extLst>
              <a:ext uri="{FF2B5EF4-FFF2-40B4-BE49-F238E27FC236}">
                <a16:creationId xmlns:a16="http://schemas.microsoft.com/office/drawing/2014/main" id="{7E023DF1-4A2C-B227-16BE-85E239FAB132}"/>
              </a:ext>
            </a:extLst>
          </p:cNvPr>
          <p:cNvSpPr txBox="1"/>
          <p:nvPr/>
        </p:nvSpPr>
        <p:spPr>
          <a:xfrm>
            <a:off x="939512" y="3501378"/>
            <a:ext cx="17054986" cy="9399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spcBef>
                <a:spcPts val="2900"/>
              </a:spcBef>
              <a:buSzPct val="100000"/>
            </a:pPr>
            <a:r>
              <a:rPr lang="en-US" kern="0" dirty="0">
                <a:solidFill>
                  <a:srgbClr val="000000"/>
                </a:solidFill>
                <a:latin typeface="Consolas" panose="020B0609020204030204" pitchFamily="49" charset="0"/>
                <a:ea typeface="+mj-ea"/>
                <a:cs typeface="+mj-cs"/>
                <a:sym typeface="IBM Plex Sans Light"/>
              </a:rPr>
              <a:t>Routing stage inserts the appropriate amount of SWAP gates in order to execute the circuits using the selected layout. SWAP gates are expensive and noisy, so minimizing their number is crucial.</a:t>
            </a:r>
          </a:p>
          <a:p>
            <a:pPr algn="l" defTabSz="2438400">
              <a:spcBef>
                <a:spcPts val="2900"/>
              </a:spcBef>
              <a:buSzPct val="100000"/>
            </a:pPr>
            <a:r>
              <a:rPr lang="en-US" kern="0" dirty="0">
                <a:solidFill>
                  <a:srgbClr val="FF7EB6"/>
                </a:solidFill>
                <a:latin typeface="Consolas" panose="020B0609020204030204" pitchFamily="49" charset="0"/>
                <a:ea typeface="+mj-ea"/>
                <a:cs typeface="+mj-cs"/>
                <a:sym typeface="IBM Plex Sans Light"/>
              </a:rPr>
              <a:t>SWAP Mapping -</a:t>
            </a:r>
            <a:endParaRPr lang="en-US" kern="0" dirty="0">
              <a:solidFill>
                <a:srgbClr val="000000"/>
              </a:solidFill>
              <a:latin typeface="Consolas" panose="020B0609020204030204" pitchFamily="49" charset="0"/>
              <a:ea typeface="+mj-ea"/>
              <a:cs typeface="+mj-cs"/>
              <a:sym typeface="IBM Plex Sans Light"/>
            </a:endParaRPr>
          </a:p>
          <a:p>
            <a:pPr marL="571500" indent="-571500" algn="l" defTabSz="2438400">
              <a:spcBef>
                <a:spcPts val="2900"/>
              </a:spcBef>
              <a:buClr>
                <a:srgbClr val="FF7EB6"/>
              </a:buClr>
              <a:buSzPct val="100000"/>
              <a:buFont typeface="Courier New" panose="02070309020205020404" pitchFamily="49" charset="0"/>
              <a:buChar char="o"/>
            </a:pPr>
            <a:r>
              <a:rPr lang="en-US" kern="0" dirty="0">
                <a:solidFill>
                  <a:srgbClr val="000000"/>
                </a:solidFill>
                <a:latin typeface="Consolas" panose="020B0609020204030204" pitchFamily="49" charset="0"/>
                <a:ea typeface="+mj-ea"/>
                <a:cs typeface="+mj-cs"/>
                <a:sym typeface="IBM Plex Sans Light"/>
              </a:rPr>
              <a:t>NP-hard Problem: Finding the optimal SWAP mapping is computationally expensive.</a:t>
            </a:r>
          </a:p>
          <a:p>
            <a:pPr marL="571500" indent="-571500" algn="l" defTabSz="2438400">
              <a:spcBef>
                <a:spcPts val="2900"/>
              </a:spcBef>
              <a:buClr>
                <a:srgbClr val="FF7EB6"/>
              </a:buClr>
              <a:buSzPct val="100000"/>
              <a:buFont typeface="Courier New" panose="02070309020205020404" pitchFamily="49" charset="0"/>
              <a:buChar char="o"/>
            </a:pPr>
            <a:r>
              <a:rPr lang="en-US" kern="0" dirty="0" err="1">
                <a:solidFill>
                  <a:srgbClr val="000000"/>
                </a:solidFill>
                <a:latin typeface="Consolas" panose="020B0609020204030204" pitchFamily="49" charset="0"/>
                <a:ea typeface="+mj-ea"/>
                <a:cs typeface="+mj-cs"/>
                <a:sym typeface="IBM Plex Sans Light"/>
              </a:rPr>
              <a:t>SabreSwap</a:t>
            </a:r>
            <a:r>
              <a:rPr lang="en-US" kern="0" dirty="0">
                <a:solidFill>
                  <a:srgbClr val="000000"/>
                </a:solidFill>
                <a:latin typeface="Consolas" panose="020B0609020204030204" pitchFamily="49" charset="0"/>
                <a:ea typeface="+mj-ea"/>
                <a:cs typeface="+mj-cs"/>
                <a:sym typeface="IBM Plex Sans Light"/>
              </a:rPr>
              <a:t> Algorithm: A stochastic heuristic used to find a good but not necessarily optimal SWAP mapping.</a:t>
            </a:r>
          </a:p>
          <a:p>
            <a:pPr marL="571500" indent="-571500" algn="l" defTabSz="2438400">
              <a:spcBef>
                <a:spcPts val="2900"/>
              </a:spcBef>
              <a:buClr>
                <a:srgbClr val="FF7EB6"/>
              </a:buClr>
              <a:buSzPct val="100000"/>
              <a:buFont typeface="Courier New" panose="02070309020205020404" pitchFamily="49" charset="0"/>
              <a:buChar char="o"/>
            </a:pPr>
            <a:r>
              <a:rPr lang="en-US" dirty="0">
                <a:latin typeface="Consolas" panose="020B0609020204030204" pitchFamily="49" charset="0"/>
              </a:rPr>
              <a:t>Repeated runs may generate different circuits, so users</a:t>
            </a:r>
            <a:r>
              <a:rPr lang="en-US" kern="0" dirty="0">
                <a:solidFill>
                  <a:srgbClr val="000000"/>
                </a:solidFill>
                <a:latin typeface="Consolas" panose="020B0609020204030204" pitchFamily="49" charset="0"/>
                <a:ea typeface="+mj-ea"/>
                <a:cs typeface="+mj-cs"/>
                <a:sym typeface="IBM Plex Sans Light"/>
              </a:rPr>
              <a:t> choose to run the routing function (or the entire </a:t>
            </a:r>
            <a:r>
              <a:rPr lang="en-US" kern="0" dirty="0" err="1">
                <a:solidFill>
                  <a:srgbClr val="000000"/>
                </a:solidFill>
                <a:latin typeface="Consolas" panose="020B0609020204030204" pitchFamily="49" charset="0"/>
                <a:ea typeface="+mj-ea"/>
                <a:cs typeface="+mj-cs"/>
                <a:sym typeface="IBM Plex Sans Light"/>
              </a:rPr>
              <a:t>StagedPassManager</a:t>
            </a:r>
            <a:r>
              <a:rPr lang="en-US" kern="0" dirty="0">
                <a:solidFill>
                  <a:srgbClr val="000000"/>
                </a:solidFill>
                <a:latin typeface="Consolas" panose="020B0609020204030204" pitchFamily="49" charset="0"/>
                <a:ea typeface="+mj-ea"/>
                <a:cs typeface="+mj-cs"/>
                <a:sym typeface="IBM Plex Sans Light"/>
              </a:rPr>
              <a:t>) many times and select the lowest-depth circuits from the distribution of outputs.</a:t>
            </a:r>
          </a:p>
        </p:txBody>
      </p:sp>
    </p:spTree>
    <p:extLst>
      <p:ext uri="{BB962C8B-B14F-4D97-AF65-F5344CB8AC3E}">
        <p14:creationId xmlns:p14="http://schemas.microsoft.com/office/powerpoint/2010/main" val="113539439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00703" y="791710"/>
            <a:ext cx="17141825" cy="1676106"/>
          </a:xfrm>
        </p:spPr>
        <p:txBody>
          <a:bodyPr/>
          <a:lstStyle/>
          <a:p>
            <a:r>
              <a:rPr lang="en-US" sz="8800" dirty="0">
                <a:solidFill>
                  <a:schemeClr val="tx1"/>
                </a:solidFill>
                <a:latin typeface="+mj-lt"/>
              </a:rPr>
              <a:t>Routing stage</a:t>
            </a:r>
            <a:endParaRPr lang="en-IN" sz="8800" dirty="0">
              <a:solidFill>
                <a:schemeClr val="tx1"/>
              </a:solidFill>
              <a:effectLst/>
              <a:latin typeface="+mj-lt"/>
            </a:endParaRP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37</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719242" y="3156857"/>
            <a:ext cx="18243672" cy="8719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8400">
              <a:buSzPct val="100000"/>
            </a:pPr>
            <a:endParaRPr lang="en-IN" b="1" dirty="0">
              <a:solidFill>
                <a:srgbClr val="FF7EB6"/>
              </a:solidFill>
              <a:effectLst/>
              <a:latin typeface="Consolas" panose="020B0609020204030204" pitchFamily="49" charset="0"/>
            </a:endParaRPr>
          </a:p>
          <a:p>
            <a:pPr algn="l" defTabSz="2438400">
              <a:spcBef>
                <a:spcPts val="2900"/>
              </a:spcBef>
              <a:buSzPct val="100000"/>
            </a:pPr>
            <a:endParaRPr lang="en-IN" kern="0" dirty="0">
              <a:solidFill>
                <a:srgbClr val="000000"/>
              </a:solidFill>
              <a:ea typeface="+mj-ea"/>
              <a:cs typeface="+mj-cs"/>
              <a:sym typeface="IBM Plex Sans Light"/>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
        <p:nvSpPr>
          <p:cNvPr id="5" name="Rectangle 1">
            <a:extLst>
              <a:ext uri="{FF2B5EF4-FFF2-40B4-BE49-F238E27FC236}">
                <a16:creationId xmlns:a16="http://schemas.microsoft.com/office/drawing/2014/main" id="{0DA4B881-9F25-DD0D-29F4-8BF7045E5FC1}"/>
              </a:ext>
            </a:extLst>
          </p:cNvPr>
          <p:cNvSpPr>
            <a:spLocks noChangeArrowheads="1"/>
          </p:cNvSpPr>
          <p:nvPr/>
        </p:nvSpPr>
        <p:spPr bwMode="auto">
          <a:xfrm>
            <a:off x="568843" y="2225755"/>
            <a:ext cx="17271121" cy="5262979"/>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rgbClr val="BCBEC4"/>
                </a:solidFill>
                <a:effectLst/>
                <a:latin typeface="JetBrains Mono"/>
              </a:rPr>
              <a:t>list_stage_plugins</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"routing"</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8888C6"/>
                </a:solidFill>
                <a:effectLst/>
                <a:latin typeface="JetBrains Mono"/>
              </a:rPr>
              <a:t>print</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"Number of each gates of </a:t>
            </a:r>
            <a:r>
              <a:rPr kumimoji="0" lang="en-US" altLang="en-US" sz="2800" b="0" i="0" u="none" strike="noStrike" cap="none" normalizeH="0" baseline="0" dirty="0" err="1">
                <a:ln>
                  <a:noFill/>
                </a:ln>
                <a:solidFill>
                  <a:srgbClr val="6AAB73"/>
                </a:solidFill>
                <a:effectLst/>
                <a:latin typeface="JetBrains Mono"/>
              </a:rPr>
              <a:t>transpiled</a:t>
            </a:r>
            <a:r>
              <a:rPr kumimoji="0" lang="en-US" altLang="en-US" sz="2800" b="0" i="0" u="none" strike="noStrike" cap="none" normalizeH="0" baseline="0" dirty="0">
                <a:ln>
                  <a:noFill/>
                </a:ln>
                <a:solidFill>
                  <a:srgbClr val="6AAB73"/>
                </a:solidFill>
                <a:effectLst/>
                <a:latin typeface="JetBrains Mono"/>
              </a:rPr>
              <a:t> circuit and the score"</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8888C6"/>
                </a:solidFill>
                <a:effectLst/>
                <a:latin typeface="JetBrains Mono"/>
              </a:rPr>
              <a:t>print</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CF8E6D"/>
                </a:solidFill>
                <a:effectLst/>
                <a:latin typeface="JetBrains Mono"/>
              </a:rPr>
              <a:t>for </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in </a:t>
            </a:r>
            <a:r>
              <a:rPr kumimoji="0" lang="en-US" altLang="en-US" sz="2800" b="0" i="0" u="none" strike="noStrike" cap="none" normalizeH="0" baseline="0" dirty="0">
                <a:ln>
                  <a:noFill/>
                </a:ln>
                <a:solidFill>
                  <a:srgbClr val="8888C6"/>
                </a:solidFill>
                <a:effectLst/>
                <a:latin typeface="JetBrains Mono"/>
              </a:rPr>
              <a:t>range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4</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8888C6"/>
                </a:solidFill>
                <a:effectLst/>
                <a:latin typeface="JetBrains Mono"/>
              </a:rPr>
              <a:t>print</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f"</a:t>
            </a:r>
            <a:r>
              <a:rPr kumimoji="0" lang="en-US" altLang="en-US" sz="2800" b="0" i="0" u="none" strike="noStrike" cap="none" normalizeH="0" baseline="0" dirty="0">
                <a:ln>
                  <a:noFill/>
                </a:ln>
                <a:solidFill>
                  <a:srgbClr val="CF8E6D"/>
                </a:solidFill>
                <a:effectLst/>
                <a:latin typeface="JetBrains Mono"/>
              </a:rPr>
              <a:t>\</a:t>
            </a:r>
            <a:r>
              <a:rPr kumimoji="0" lang="en-US" altLang="en-US" sz="2800" b="0" i="0" u="none" strike="noStrike" cap="none" normalizeH="0" baseline="0" dirty="0" err="1">
                <a:ln>
                  <a:noFill/>
                </a:ln>
                <a:solidFill>
                  <a:srgbClr val="CF8E6D"/>
                </a:solidFill>
                <a:effectLst/>
                <a:latin typeface="JetBrains Mono"/>
              </a:rPr>
              <a:t>n</a:t>
            </a:r>
            <a:r>
              <a:rPr kumimoji="0" lang="en-US" altLang="en-US" sz="2800" b="0" i="0" u="none" strike="noStrike" cap="none" normalizeH="0" baseline="0" dirty="0" err="1">
                <a:ln>
                  <a:noFill/>
                </a:ln>
                <a:solidFill>
                  <a:srgbClr val="6AAB73"/>
                </a:solidFill>
                <a:effectLst/>
                <a:latin typeface="JetBrains Mono"/>
              </a:rPr>
              <a:t>Optimization</a:t>
            </a:r>
            <a:r>
              <a:rPr kumimoji="0" lang="en-US" altLang="en-US" sz="2800" b="0" i="0" u="none" strike="noStrike" cap="none" normalizeH="0" baseline="0" dirty="0">
                <a:ln>
                  <a:noFill/>
                </a:ln>
                <a:solidFill>
                  <a:srgbClr val="6AAB73"/>
                </a:solidFill>
                <a:effectLst/>
                <a:latin typeface="JetBrains Mono"/>
              </a:rPr>
              <a:t> level </a:t>
            </a:r>
            <a:r>
              <a:rPr kumimoji="0" lang="en-US" altLang="en-US" sz="2800" b="0" i="0" u="none" strike="noStrike" cap="none" normalizeH="0" baseline="0" dirty="0">
                <a:ln>
                  <a:noFill/>
                </a:ln>
                <a:solidFill>
                  <a:srgbClr val="CF8E6D"/>
                </a:solidFill>
                <a:effectLst/>
                <a:latin typeface="JetBrains Mono"/>
              </a:rPr>
              <a:t>{</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CF8E6D"/>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pm = </a:t>
            </a:r>
            <a:r>
              <a:rPr kumimoji="0" lang="en-US" altLang="en-US" sz="2800" b="0" i="0" u="none" strike="noStrike" cap="none" normalizeH="0" baseline="0" dirty="0" err="1">
                <a:ln>
                  <a:noFill/>
                </a:ln>
                <a:solidFill>
                  <a:srgbClr val="BCBEC4"/>
                </a:solidFill>
                <a:effectLst/>
                <a:latin typeface="JetBrains Mono"/>
              </a:rPr>
              <a:t>generate_preset_pass_manager</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AA4926"/>
                </a:solidFill>
                <a:effectLst/>
                <a:latin typeface="JetBrains Mono"/>
              </a:rPr>
              <a:t>backend</a:t>
            </a:r>
            <a:r>
              <a:rPr kumimoji="0" lang="en-US" altLang="en-US" sz="2800" b="0" i="0" u="none" strike="noStrike" cap="none" normalizeH="0" baseline="0" dirty="0">
                <a:ln>
                  <a:noFill/>
                </a:ln>
                <a:solidFill>
                  <a:srgbClr val="BCBEC4"/>
                </a:solidFill>
                <a:effectLst/>
                <a:latin typeface="JetBrains Mono"/>
              </a:rPr>
              <a:t>=backend, </a:t>
            </a:r>
            <a:r>
              <a:rPr kumimoji="0" lang="en-US" altLang="en-US" sz="2800" b="0" i="0" u="none" strike="noStrike" cap="none" normalizeH="0" baseline="0" dirty="0" err="1">
                <a:ln>
                  <a:noFill/>
                </a:ln>
                <a:solidFill>
                  <a:srgbClr val="AA4926"/>
                </a:solidFill>
                <a:effectLst/>
                <a:latin typeface="JetBrains Mono"/>
              </a:rPr>
              <a:t>optimization_level</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routing_method</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'basic'</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seed_transpiler</a:t>
            </a:r>
            <a:r>
              <a:rPr kumimoji="0" lang="en-US" altLang="en-US" sz="2800" b="0" i="0" u="none" strike="noStrike" cap="none" normalizeH="0" baseline="0" dirty="0">
                <a:ln>
                  <a:noFill/>
                </a:ln>
                <a:solidFill>
                  <a:srgbClr val="BCBEC4"/>
                </a:solidFill>
                <a:effectLst/>
                <a:latin typeface="JetBrains Mono"/>
              </a:rPr>
              <a:t>=seed)</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BCBEC4"/>
                </a:solidFill>
                <a:effectLst/>
                <a:latin typeface="JetBrains Mono"/>
              </a:rPr>
              <a:t>qc_tr</a:t>
            </a:r>
            <a:r>
              <a:rPr kumimoji="0" lang="en-US" altLang="en-US" sz="2800" b="0" i="0" u="none" strike="noStrike" cap="none" normalizeH="0" baseline="0" dirty="0">
                <a:ln>
                  <a:noFill/>
                </a:ln>
                <a:solidFill>
                  <a:srgbClr val="BCBEC4"/>
                </a:solidFill>
                <a:effectLst/>
                <a:latin typeface="JetBrains Mono"/>
              </a:rPr>
              <a:t> = </a:t>
            </a:r>
            <a:r>
              <a:rPr kumimoji="0" lang="en-US" altLang="en-US" sz="2800" b="0" i="0" u="none" strike="noStrike" cap="none" normalizeH="0" baseline="0" dirty="0" err="1">
                <a:ln>
                  <a:noFill/>
                </a:ln>
                <a:solidFill>
                  <a:srgbClr val="BCBEC4"/>
                </a:solidFill>
                <a:effectLst/>
                <a:latin typeface="JetBrains Mono"/>
              </a:rPr>
              <a:t>pm.run</a:t>
            </a:r>
            <a:r>
              <a:rPr kumimoji="0" lang="en-US" altLang="en-US" sz="2800" b="0" i="0" u="none" strike="noStrike" cap="none" normalizeH="0" baseline="0" dirty="0">
                <a:ln>
                  <a:noFill/>
                </a:ln>
                <a:solidFill>
                  <a:srgbClr val="BCBEC4"/>
                </a:solidFill>
                <a:effectLst/>
                <a:latin typeface="JetBrains Mono"/>
              </a:rPr>
              <a:t>(qc)</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score = scoring(</a:t>
            </a:r>
            <a:r>
              <a:rPr kumimoji="0" lang="en-US" altLang="en-US" sz="2800" b="0" i="0" u="none" strike="noStrike" cap="none" normalizeH="0" baseline="0" dirty="0" err="1">
                <a:ln>
                  <a:noFill/>
                </a:ln>
                <a:solidFill>
                  <a:srgbClr val="BCBEC4"/>
                </a:solidFill>
                <a:effectLst/>
                <a:latin typeface="JetBrains Mono"/>
              </a:rPr>
              <a:t>qc_tr</a:t>
            </a:r>
            <a:r>
              <a:rPr kumimoji="0" lang="en-US" altLang="en-US" sz="2800" b="0" i="0" u="none" strike="noStrike" cap="none" normalizeH="0" baseline="0" dirty="0">
                <a:ln>
                  <a:noFill/>
                </a:ln>
                <a:solidFill>
                  <a:srgbClr val="BCBEC4"/>
                </a:solidFill>
                <a:effectLst/>
                <a:latin typeface="JetBrains Mono"/>
              </a:rPr>
              <a:t>, backend)</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for </a:t>
            </a:r>
            <a:r>
              <a:rPr kumimoji="0" lang="en-US" altLang="en-US" sz="2800" b="0" i="0" u="none" strike="noStrike" cap="none" normalizeH="0" baseline="0" dirty="0">
                <a:ln>
                  <a:noFill/>
                </a:ln>
                <a:solidFill>
                  <a:srgbClr val="BCBEC4"/>
                </a:solidFill>
                <a:effectLst/>
                <a:latin typeface="JetBrains Mono"/>
              </a:rPr>
              <a:t>key, value </a:t>
            </a:r>
            <a:r>
              <a:rPr kumimoji="0" lang="en-US" altLang="en-US" sz="2800" b="0" i="0" u="none" strike="noStrike" cap="none" normalizeH="0" baseline="0" dirty="0">
                <a:ln>
                  <a:noFill/>
                </a:ln>
                <a:solidFill>
                  <a:srgbClr val="CF8E6D"/>
                </a:solidFill>
                <a:effectLst/>
                <a:latin typeface="JetBrains Mono"/>
              </a:rPr>
              <a:t>in </a:t>
            </a:r>
            <a:r>
              <a:rPr kumimoji="0" lang="en-US" altLang="en-US" sz="2800" b="0" i="0" u="none" strike="noStrike" cap="none" normalizeH="0" baseline="0" dirty="0" err="1">
                <a:ln>
                  <a:noFill/>
                </a:ln>
                <a:solidFill>
                  <a:srgbClr val="BCBEC4"/>
                </a:solidFill>
                <a:effectLst/>
                <a:latin typeface="JetBrains Mono"/>
              </a:rPr>
              <a:t>qc_tr.count_ops</a:t>
            </a:r>
            <a:r>
              <a:rPr kumimoji="0" lang="en-US" altLang="en-US" sz="2800" b="0" i="0" u="none" strike="noStrike" cap="none" normalizeH="0" baseline="0" dirty="0">
                <a:ln>
                  <a:noFill/>
                </a:ln>
                <a:solidFill>
                  <a:srgbClr val="BCBEC4"/>
                </a:solidFill>
                <a:effectLst/>
                <a:latin typeface="JetBrains Mono"/>
              </a:rPr>
              <a:t>().items():</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8888C6"/>
                </a:solidFill>
                <a:effectLst/>
                <a:latin typeface="JetBrains Mono"/>
              </a:rPr>
              <a:t>print</a:t>
            </a:r>
            <a:r>
              <a:rPr kumimoji="0" lang="en-US" altLang="en-US" sz="2800" b="0" i="0" u="none" strike="noStrike" cap="none" normalizeH="0" baseline="0" dirty="0">
                <a:ln>
                  <a:noFill/>
                </a:ln>
                <a:solidFill>
                  <a:srgbClr val="BCBEC4"/>
                </a:solidFill>
                <a:effectLst/>
                <a:latin typeface="JetBrains Mono"/>
              </a:rPr>
              <a:t>(key, </a:t>
            </a:r>
            <a:r>
              <a:rPr kumimoji="0" lang="en-US" altLang="en-US" sz="2800" b="0" i="0" u="none" strike="noStrike" cap="none" normalizeH="0" baseline="0" dirty="0">
                <a:ln>
                  <a:noFill/>
                </a:ln>
                <a:solidFill>
                  <a:srgbClr val="6AAB73"/>
                </a:solidFill>
                <a:effectLst/>
                <a:latin typeface="JetBrains Mono"/>
              </a:rPr>
              <a:t>":"</a:t>
            </a:r>
            <a:r>
              <a:rPr kumimoji="0" lang="en-US" altLang="en-US" sz="2800" b="0" i="0" u="none" strike="noStrike" cap="none" normalizeH="0" baseline="0" dirty="0">
                <a:ln>
                  <a:noFill/>
                </a:ln>
                <a:solidFill>
                  <a:srgbClr val="BCBEC4"/>
                </a:solidFill>
                <a:effectLst/>
                <a:latin typeface="JetBrains Mono"/>
              </a:rPr>
              <a:t>, value)</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8888C6"/>
                </a:solidFill>
                <a:effectLst/>
                <a:latin typeface="JetBrains Mono"/>
              </a:rPr>
              <a:t>print</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err="1">
                <a:ln>
                  <a:noFill/>
                </a:ln>
                <a:solidFill>
                  <a:srgbClr val="6AAB73"/>
                </a:solidFill>
                <a:effectLst/>
                <a:latin typeface="JetBrains Mono"/>
              </a:rPr>
              <a:t>f"Score</a:t>
            </a:r>
            <a:r>
              <a:rPr kumimoji="0" lang="en-US" altLang="en-US" sz="2800" b="0" i="0" u="none" strike="noStrike" cap="none" normalizeH="0" baseline="0" dirty="0">
                <a:ln>
                  <a:noFill/>
                </a:ln>
                <a:solidFill>
                  <a:srgbClr val="6AAB73"/>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a:t>
            </a:r>
            <a:r>
              <a:rPr kumimoji="0" lang="en-US" altLang="en-US" sz="2800" b="0" i="0" u="none" strike="noStrike" cap="none" normalizeH="0" baseline="0" dirty="0">
                <a:ln>
                  <a:noFill/>
                </a:ln>
                <a:solidFill>
                  <a:srgbClr val="BCBEC4"/>
                </a:solidFill>
                <a:effectLst/>
                <a:latin typeface="JetBrains Mono"/>
              </a:rPr>
              <a:t>score</a:t>
            </a:r>
            <a:r>
              <a:rPr kumimoji="0" lang="en-US" altLang="en-US" sz="2800" b="0" i="0" u="none" strike="noStrike" cap="none" normalizeH="0" baseline="0" dirty="0">
                <a:ln>
                  <a:noFill/>
                </a:ln>
                <a:solidFill>
                  <a:srgbClr val="CF8E6D"/>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a:t>
            </a:r>
            <a:r>
              <a:rPr kumimoji="0" lang="en-US" altLang="en-US" sz="2800" b="0" i="0" u="none" strike="noStrike" cap="none" normalizeH="0" baseline="0" dirty="0">
                <a:ln>
                  <a:noFill/>
                </a:ln>
                <a:solidFill>
                  <a:srgbClr val="BCBEC4"/>
                </a:solidFill>
                <a:effectLst/>
                <a:latin typeface="JetBrains Mono"/>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4EF86632-52D2-0CD0-E3F6-CC1A699A4341}"/>
              </a:ext>
            </a:extLst>
          </p:cNvPr>
          <p:cNvSpPr>
            <a:spLocks noChangeArrowheads="1"/>
          </p:cNvSpPr>
          <p:nvPr/>
        </p:nvSpPr>
        <p:spPr bwMode="auto">
          <a:xfrm>
            <a:off x="574675" y="7717293"/>
            <a:ext cx="17307087" cy="569386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8888C6"/>
                </a:solidFill>
                <a:effectLst/>
                <a:latin typeface="JetBrains Mono"/>
              </a:rPr>
              <a:t>print</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"Plugins run by basic routing stage"</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8888C6"/>
                </a:solidFill>
                <a:effectLst/>
                <a:latin typeface="JetBrains Mono"/>
              </a:rPr>
              <a:t>print</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CF8E6D"/>
                </a:solidFill>
                <a:effectLst/>
                <a:latin typeface="JetBrains Mono"/>
              </a:rPr>
              <a:t>for </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in </a:t>
            </a:r>
            <a:r>
              <a:rPr kumimoji="0" lang="en-US" altLang="en-US" sz="2800" b="0" i="0" u="none" strike="noStrike" cap="none" normalizeH="0" baseline="0" dirty="0">
                <a:ln>
                  <a:noFill/>
                </a:ln>
                <a:solidFill>
                  <a:srgbClr val="8888C6"/>
                </a:solidFill>
                <a:effectLst/>
                <a:latin typeface="JetBrains Mono"/>
              </a:rPr>
              <a:t>range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4</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8888C6"/>
                </a:solidFill>
                <a:effectLst/>
                <a:latin typeface="JetBrains Mono"/>
              </a:rPr>
              <a:t>print</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f"</a:t>
            </a:r>
            <a:r>
              <a:rPr kumimoji="0" lang="en-US" altLang="en-US" sz="2800" b="0" i="0" u="none" strike="noStrike" cap="none" normalizeH="0" baseline="0" dirty="0">
                <a:ln>
                  <a:noFill/>
                </a:ln>
                <a:solidFill>
                  <a:srgbClr val="CF8E6D"/>
                </a:solidFill>
                <a:effectLst/>
                <a:latin typeface="JetBrains Mono"/>
              </a:rPr>
              <a:t>\</a:t>
            </a:r>
            <a:r>
              <a:rPr kumimoji="0" lang="en-US" altLang="en-US" sz="2800" b="0" i="0" u="none" strike="noStrike" cap="none" normalizeH="0" baseline="0" dirty="0" err="1">
                <a:ln>
                  <a:noFill/>
                </a:ln>
                <a:solidFill>
                  <a:srgbClr val="CF8E6D"/>
                </a:solidFill>
                <a:effectLst/>
                <a:latin typeface="JetBrains Mono"/>
              </a:rPr>
              <a:t>n</a:t>
            </a:r>
            <a:r>
              <a:rPr kumimoji="0" lang="en-US" altLang="en-US" sz="2800" b="0" i="0" u="none" strike="noStrike" cap="none" normalizeH="0" baseline="0" dirty="0" err="1">
                <a:ln>
                  <a:noFill/>
                </a:ln>
                <a:solidFill>
                  <a:srgbClr val="6AAB73"/>
                </a:solidFill>
                <a:effectLst/>
                <a:latin typeface="JetBrains Mono"/>
              </a:rPr>
              <a:t>Optimization</a:t>
            </a:r>
            <a:r>
              <a:rPr kumimoji="0" lang="en-US" altLang="en-US" sz="2800" b="0" i="0" u="none" strike="noStrike" cap="none" normalizeH="0" baseline="0" dirty="0">
                <a:ln>
                  <a:noFill/>
                </a:ln>
                <a:solidFill>
                  <a:srgbClr val="6AAB73"/>
                </a:solidFill>
                <a:effectLst/>
                <a:latin typeface="JetBrains Mono"/>
              </a:rPr>
              <a:t> level </a:t>
            </a:r>
            <a:r>
              <a:rPr kumimoji="0" lang="en-US" altLang="en-US" sz="2800" b="0" i="0" u="none" strike="noStrike" cap="none" normalizeH="0" baseline="0" dirty="0">
                <a:ln>
                  <a:noFill/>
                </a:ln>
                <a:solidFill>
                  <a:srgbClr val="CF8E6D"/>
                </a:solidFill>
                <a:effectLst/>
                <a:latin typeface="JetBrains Mono"/>
              </a:rPr>
              <a:t>{</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CF8E6D"/>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pm = </a:t>
            </a:r>
            <a:r>
              <a:rPr kumimoji="0" lang="en-US" altLang="en-US" sz="2800" b="0" i="0" u="none" strike="noStrike" cap="none" normalizeH="0" baseline="0" dirty="0" err="1">
                <a:ln>
                  <a:noFill/>
                </a:ln>
                <a:solidFill>
                  <a:srgbClr val="BCBEC4"/>
                </a:solidFill>
                <a:effectLst/>
                <a:latin typeface="JetBrains Mono"/>
              </a:rPr>
              <a:t>generate_preset_pass_manager</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AA4926"/>
                </a:solidFill>
                <a:effectLst/>
                <a:latin typeface="JetBrains Mono"/>
              </a:rPr>
              <a:t>backend</a:t>
            </a:r>
            <a:r>
              <a:rPr kumimoji="0" lang="en-US" altLang="en-US" sz="2800" b="0" i="0" u="none" strike="noStrike" cap="none" normalizeH="0" baseline="0" dirty="0">
                <a:ln>
                  <a:noFill/>
                </a:ln>
                <a:solidFill>
                  <a:srgbClr val="BCBEC4"/>
                </a:solidFill>
                <a:effectLst/>
                <a:latin typeface="JetBrains Mono"/>
              </a:rPr>
              <a:t>=backend, </a:t>
            </a:r>
            <a:r>
              <a:rPr kumimoji="0" lang="en-US" altLang="en-US" sz="2800" b="0" i="0" u="none" strike="noStrike" cap="none" normalizeH="0" baseline="0" dirty="0" err="1">
                <a:ln>
                  <a:noFill/>
                </a:ln>
                <a:solidFill>
                  <a:srgbClr val="AA4926"/>
                </a:solidFill>
                <a:effectLst/>
                <a:latin typeface="JetBrains Mono"/>
              </a:rPr>
              <a:t>optimization_level</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routing_method</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'basic'</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seed_transpiler</a:t>
            </a:r>
            <a:r>
              <a:rPr kumimoji="0" lang="en-US" altLang="en-US" sz="2800" b="0" i="0" u="none" strike="noStrike" cap="none" normalizeH="0" baseline="0" dirty="0">
                <a:ln>
                  <a:noFill/>
                </a:ln>
                <a:solidFill>
                  <a:srgbClr val="BCBEC4"/>
                </a:solidFill>
                <a:effectLst/>
                <a:latin typeface="JetBrains Mono"/>
              </a:rPr>
              <a:t>=seed)</a:t>
            </a:r>
            <a:br>
              <a:rPr kumimoji="0" lang="en-US" altLang="en-US" sz="2800" b="0" i="0" u="none" strike="noStrike" cap="none" normalizeH="0" baseline="0" dirty="0">
                <a:ln>
                  <a:noFill/>
                </a:ln>
                <a:solidFill>
                  <a:srgbClr val="BCBEC4"/>
                </a:solidFill>
                <a:effectLst/>
                <a:latin typeface="JetBrains Mono"/>
              </a:rPr>
            </a:b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for </a:t>
            </a:r>
            <a:r>
              <a:rPr kumimoji="0" lang="en-US" altLang="en-US" sz="2800" b="0" i="0" u="none" strike="noStrike" cap="none" normalizeH="0" baseline="0" dirty="0" err="1">
                <a:ln>
                  <a:noFill/>
                </a:ln>
                <a:solidFill>
                  <a:srgbClr val="BCBEC4"/>
                </a:solidFill>
                <a:effectLst/>
                <a:latin typeface="JetBrains Mono"/>
              </a:rPr>
              <a:t>controller_group</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in </a:t>
            </a:r>
            <a:r>
              <a:rPr kumimoji="0" lang="en-US" altLang="en-US" sz="2800" b="0" i="0" u="none" strike="noStrike" cap="none" normalizeH="0" baseline="0" dirty="0" err="1">
                <a:ln>
                  <a:noFill/>
                </a:ln>
                <a:solidFill>
                  <a:srgbClr val="BCBEC4"/>
                </a:solidFill>
                <a:effectLst/>
                <a:latin typeface="JetBrains Mono"/>
              </a:rPr>
              <a:t>pm.routing.to_flow_controller</a:t>
            </a:r>
            <a:r>
              <a:rPr kumimoji="0" lang="en-US" altLang="en-US" sz="2800" b="0" i="0" u="none" strike="noStrike" cap="none" normalizeH="0" baseline="0" dirty="0">
                <a:ln>
                  <a:noFill/>
                </a:ln>
                <a:solidFill>
                  <a:srgbClr val="BCBEC4"/>
                </a:solidFill>
                <a:effectLst/>
                <a:latin typeface="JetBrains Mono"/>
              </a:rPr>
              <a:t>().tasks:</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tasks = </a:t>
            </a:r>
            <a:r>
              <a:rPr kumimoji="0" lang="en-US" altLang="en-US" sz="2800" b="0" i="0" u="none" strike="noStrike" cap="none" normalizeH="0" baseline="0" dirty="0" err="1">
                <a:ln>
                  <a:noFill/>
                </a:ln>
                <a:solidFill>
                  <a:srgbClr val="8888C6"/>
                </a:solidFill>
                <a:effectLst/>
                <a:latin typeface="JetBrains Mono"/>
              </a:rPr>
              <a:t>getattr</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err="1">
                <a:ln>
                  <a:noFill/>
                </a:ln>
                <a:solidFill>
                  <a:srgbClr val="BCBEC4"/>
                </a:solidFill>
                <a:effectLst/>
                <a:latin typeface="JetBrains Mono"/>
              </a:rPr>
              <a:t>controller_group</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6AAB73"/>
                </a:solidFill>
                <a:effectLst/>
                <a:latin typeface="JetBrains Mono"/>
              </a:rPr>
              <a:t>"tasks"</a:t>
            </a:r>
            <a:r>
              <a:rPr kumimoji="0" lang="en-US" altLang="en-US" sz="2800" b="0" i="0" u="none" strike="noStrike" cap="none" normalizeH="0" baseline="0" dirty="0">
                <a:ln>
                  <a:noFill/>
                </a:ln>
                <a:solidFill>
                  <a:srgbClr val="BCBEC4"/>
                </a:solidFill>
                <a:effectLst/>
                <a:latin typeface="JetBrains Mono"/>
              </a:rPr>
              <a:t>, [])</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for </a:t>
            </a:r>
            <a:r>
              <a:rPr kumimoji="0" lang="en-US" altLang="en-US" sz="2800" b="0" i="0" u="none" strike="noStrike" cap="none" normalizeH="0" baseline="0" dirty="0">
                <a:ln>
                  <a:noFill/>
                </a:ln>
                <a:solidFill>
                  <a:srgbClr val="BCBEC4"/>
                </a:solidFill>
                <a:effectLst/>
                <a:latin typeface="JetBrains Mono"/>
              </a:rPr>
              <a:t>task </a:t>
            </a:r>
            <a:r>
              <a:rPr kumimoji="0" lang="en-US" altLang="en-US" sz="2800" b="0" i="0" u="none" strike="noStrike" cap="none" normalizeH="0" baseline="0" dirty="0">
                <a:ln>
                  <a:noFill/>
                </a:ln>
                <a:solidFill>
                  <a:srgbClr val="CF8E6D"/>
                </a:solidFill>
                <a:effectLst/>
                <a:latin typeface="JetBrains Mono"/>
              </a:rPr>
              <a:t>in </a:t>
            </a:r>
            <a:r>
              <a:rPr kumimoji="0" lang="en-US" altLang="en-US" sz="2800" b="0" i="0" u="none" strike="noStrike" cap="none" normalizeH="0" baseline="0" dirty="0">
                <a:ln>
                  <a:noFill/>
                </a:ln>
                <a:solidFill>
                  <a:srgbClr val="BCBEC4"/>
                </a:solidFill>
                <a:effectLst/>
                <a:latin typeface="JetBrains Mono"/>
              </a:rPr>
              <a:t>tasks:</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8888C6"/>
                </a:solidFill>
                <a:effectLst/>
                <a:latin typeface="JetBrains Mono"/>
              </a:rPr>
              <a:t>print</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 - " </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8888C6"/>
                </a:solidFill>
                <a:effectLst/>
                <a:latin typeface="JetBrains Mono"/>
              </a:rPr>
              <a:t>str</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8888C6"/>
                </a:solidFill>
                <a:effectLst/>
                <a:latin typeface="JetBrains Mono"/>
              </a:rPr>
              <a:t>type</a:t>
            </a:r>
            <a:r>
              <a:rPr kumimoji="0" lang="en-US" altLang="en-US" sz="2800" b="0" i="0" u="none" strike="noStrike" cap="none" normalizeH="0" baseline="0" dirty="0">
                <a:ln>
                  <a:noFill/>
                </a:ln>
                <a:solidFill>
                  <a:srgbClr val="BCBEC4"/>
                </a:solidFill>
                <a:effectLst/>
                <a:latin typeface="JetBrains Mono"/>
              </a:rPr>
              <a:t>(task).</a:t>
            </a:r>
            <a:r>
              <a:rPr kumimoji="0" lang="en-US" altLang="en-US" sz="2800" b="0" i="0" u="none" strike="noStrike" cap="none" normalizeH="0" baseline="0" dirty="0">
                <a:ln>
                  <a:noFill/>
                </a:ln>
                <a:solidFill>
                  <a:srgbClr val="B200B2"/>
                </a:solidFill>
                <a:effectLst/>
                <a:latin typeface="JetBrains Mono"/>
              </a:rPr>
              <a:t>__name__</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display(</a:t>
            </a:r>
            <a:r>
              <a:rPr kumimoji="0" lang="en-US" altLang="en-US" sz="2800" b="0" i="0" u="none" strike="noStrike" cap="none" normalizeH="0" baseline="0" dirty="0" err="1">
                <a:ln>
                  <a:noFill/>
                </a:ln>
                <a:solidFill>
                  <a:srgbClr val="BCBEC4"/>
                </a:solidFill>
                <a:effectLst/>
                <a:latin typeface="JetBrains Mono"/>
              </a:rPr>
              <a:t>pm.routing.draw</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8888C6"/>
                </a:solidFill>
                <a:effectLst/>
                <a:latin typeface="JetBrains Mono"/>
              </a:rPr>
              <a:t>print</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err="1">
                <a:ln>
                  <a:noFill/>
                </a:ln>
                <a:solidFill>
                  <a:srgbClr val="BCBEC4"/>
                </a:solidFill>
                <a:effectLst/>
                <a:latin typeface="JetBrains Mono"/>
              </a:rPr>
              <a:t>pm.run</a:t>
            </a:r>
            <a:r>
              <a:rPr kumimoji="0" lang="en-US" altLang="en-US" sz="2800" b="0" i="0" u="none" strike="noStrike" cap="none" normalizeH="0" baseline="0" dirty="0">
                <a:ln>
                  <a:noFill/>
                </a:ln>
                <a:solidFill>
                  <a:srgbClr val="BCBEC4"/>
                </a:solidFill>
                <a:effectLst/>
                <a:latin typeface="JetBrains Mono"/>
              </a:rPr>
              <a:t>(qc).</a:t>
            </a:r>
            <a:r>
              <a:rPr kumimoji="0" lang="en-US" altLang="en-US" sz="2800" b="0" i="0" u="none" strike="noStrike" cap="none" normalizeH="0" baseline="0" dirty="0" err="1">
                <a:ln>
                  <a:noFill/>
                </a:ln>
                <a:solidFill>
                  <a:srgbClr val="BCBEC4"/>
                </a:solidFill>
                <a:effectLst/>
                <a:latin typeface="JetBrains Mono"/>
              </a:rPr>
              <a:t>layout.final_index_layout</a:t>
            </a:r>
            <a:r>
              <a:rPr kumimoji="0" lang="en-US" altLang="en-US" sz="2800" b="0" i="0" u="none" strike="noStrike" cap="none" normalizeH="0" baseline="0" dirty="0">
                <a:ln>
                  <a:noFill/>
                </a:ln>
                <a:solidFill>
                  <a:srgbClr val="BCBEC4"/>
                </a:solidFill>
                <a:effectLst/>
                <a:latin typeface="JetBrains Mono"/>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647783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00703" y="791710"/>
            <a:ext cx="17141825" cy="1676106"/>
          </a:xfrm>
        </p:spPr>
        <p:txBody>
          <a:bodyPr/>
          <a:lstStyle/>
          <a:p>
            <a:r>
              <a:rPr lang="en-US" sz="8800" dirty="0">
                <a:solidFill>
                  <a:schemeClr val="tx1"/>
                </a:solidFill>
                <a:latin typeface="+mj-lt"/>
              </a:rPr>
              <a:t>Routing stage</a:t>
            </a:r>
            <a:endParaRPr lang="en-IN" sz="8800" dirty="0">
              <a:solidFill>
                <a:schemeClr val="tx1"/>
              </a:solidFill>
              <a:effectLst/>
              <a:latin typeface="+mj-lt"/>
            </a:endParaRP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38</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719242" y="3156857"/>
            <a:ext cx="18243672" cy="8719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8400">
              <a:buSzPct val="100000"/>
            </a:pPr>
            <a:endParaRPr lang="en-IN" b="1" dirty="0">
              <a:solidFill>
                <a:srgbClr val="FF7EB6"/>
              </a:solidFill>
              <a:effectLst/>
              <a:latin typeface="Consolas" panose="020B0609020204030204" pitchFamily="49" charset="0"/>
            </a:endParaRPr>
          </a:p>
          <a:p>
            <a:pPr algn="l" defTabSz="2438400">
              <a:spcBef>
                <a:spcPts val="2900"/>
              </a:spcBef>
              <a:buSzPct val="100000"/>
            </a:pPr>
            <a:endParaRPr lang="en-IN" kern="0" dirty="0">
              <a:solidFill>
                <a:srgbClr val="000000"/>
              </a:solidFill>
              <a:ea typeface="+mj-ea"/>
              <a:cs typeface="+mj-cs"/>
              <a:sym typeface="IBM Plex Sans Light"/>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
        <p:nvSpPr>
          <p:cNvPr id="14" name="Rectangle 1">
            <a:extLst>
              <a:ext uri="{FF2B5EF4-FFF2-40B4-BE49-F238E27FC236}">
                <a16:creationId xmlns:a16="http://schemas.microsoft.com/office/drawing/2014/main" id="{1DABD5CC-A5A9-9817-BBA0-BBA3BB939495}"/>
              </a:ext>
            </a:extLst>
          </p:cNvPr>
          <p:cNvSpPr>
            <a:spLocks noChangeArrowheads="1"/>
          </p:cNvSpPr>
          <p:nvPr/>
        </p:nvSpPr>
        <p:spPr bwMode="auto">
          <a:xfrm>
            <a:off x="834445" y="4168986"/>
            <a:ext cx="16959943" cy="747897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7A7E85"/>
                </a:solidFill>
                <a:effectLst/>
                <a:latin typeface="JetBrains Mono"/>
              </a:rPr>
              <a:t>## process stopped due to lookahead</a:t>
            </a:r>
            <a:br>
              <a:rPr kumimoji="0" lang="en-US" altLang="en-US" sz="3200" b="0" i="0" u="none" strike="noStrike" cap="none" normalizeH="0" baseline="0" dirty="0">
                <a:ln>
                  <a:noFill/>
                </a:ln>
                <a:solidFill>
                  <a:srgbClr val="7A7E85"/>
                </a:solidFill>
                <a:effectLst/>
                <a:latin typeface="JetBrains Mono"/>
              </a:rPr>
            </a:br>
            <a:r>
              <a:rPr kumimoji="0" lang="en-US" altLang="en-US" sz="3200" b="0" i="0" u="none" strike="noStrike" cap="none" normalizeH="0" baseline="0" dirty="0">
                <a:ln>
                  <a:noFill/>
                </a:ln>
                <a:solidFill>
                  <a:srgbClr val="BCBEC4"/>
                </a:solidFill>
                <a:effectLst/>
                <a:latin typeface="JetBrains Mono"/>
              </a:rPr>
              <a:t>options = [</a:t>
            </a:r>
            <a:r>
              <a:rPr kumimoji="0" lang="en-US" altLang="en-US" sz="3200" b="0" i="0" u="none" strike="noStrike" cap="none" normalizeH="0" baseline="0" dirty="0">
                <a:ln>
                  <a:noFill/>
                </a:ln>
                <a:solidFill>
                  <a:srgbClr val="6AAB73"/>
                </a:solidFill>
                <a:effectLst/>
                <a:latin typeface="JetBrains Mono"/>
              </a:rPr>
              <a:t>'basic'</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a:t>
            </a:r>
            <a:r>
              <a:rPr kumimoji="0" lang="en-US" altLang="en-US" sz="3200" b="0" i="0" u="none" strike="noStrike" cap="none" normalizeH="0" baseline="0" dirty="0" err="1">
                <a:ln>
                  <a:noFill/>
                </a:ln>
                <a:solidFill>
                  <a:srgbClr val="6AAB73"/>
                </a:solidFill>
                <a:effectLst/>
                <a:latin typeface="JetBrains Mono"/>
              </a:rPr>
              <a:t>sabre</a:t>
            </a:r>
            <a:r>
              <a:rPr kumimoji="0" lang="en-US" altLang="en-US" sz="3200" b="0" i="0" u="none" strike="noStrike" cap="none" normalizeH="0" baseline="0" dirty="0">
                <a:ln>
                  <a:noFill/>
                </a:ln>
                <a:solidFill>
                  <a:srgbClr val="6AAB73"/>
                </a:solidFill>
                <a:effectLst/>
                <a:latin typeface="JetBrains Mono"/>
              </a:rPr>
              <a:t>'</a:t>
            </a: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a:ln>
                  <a:noFill/>
                </a:ln>
                <a:solidFill>
                  <a:srgbClr val="6AAB73"/>
                </a:solidFill>
                <a:effectLst/>
                <a:latin typeface="JetBrains Mono"/>
              </a:rPr>
              <a:t>'stochastic'</a:t>
            </a:r>
            <a:r>
              <a:rPr kumimoji="0" lang="en-US" altLang="en-US" sz="3200" b="0" i="0" u="none" strike="noStrike" cap="none" normalizeH="0" baseline="0" dirty="0">
                <a:ln>
                  <a:noFill/>
                </a:ln>
                <a:solidFill>
                  <a:srgbClr val="BCBEC4"/>
                </a:solidFill>
                <a:effectLst/>
                <a:latin typeface="JetBrains Mono"/>
              </a:rPr>
              <a:t>]</a:t>
            </a:r>
            <a:br>
              <a:rPr kumimoji="0" lang="en-US" altLang="en-US" sz="3200" b="0" i="0" u="none" strike="noStrike" cap="none" normalizeH="0" baseline="0" dirty="0">
                <a:ln>
                  <a:noFill/>
                </a:ln>
                <a:solidFill>
                  <a:srgbClr val="BCBEC4"/>
                </a:solidFill>
                <a:effectLst/>
                <a:latin typeface="JetBrains Mono"/>
              </a:rPr>
            </a:b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CF8E6D"/>
                </a:solidFill>
                <a:effectLst/>
                <a:latin typeface="JetBrains Mono"/>
              </a:rPr>
              <a:t>for </a:t>
            </a:r>
            <a:r>
              <a:rPr kumimoji="0" lang="en-US" altLang="en-US" sz="3200" b="0" i="0" u="none" strike="noStrike" cap="none" normalizeH="0" baseline="0" dirty="0">
                <a:ln>
                  <a:noFill/>
                </a:ln>
                <a:solidFill>
                  <a:srgbClr val="BCBEC4"/>
                </a:solidFill>
                <a:effectLst/>
                <a:latin typeface="JetBrains Mono"/>
              </a:rPr>
              <a:t>option </a:t>
            </a:r>
            <a:r>
              <a:rPr kumimoji="0" lang="en-US" altLang="en-US" sz="3200" b="0" i="0" u="none" strike="noStrike" cap="none" normalizeH="0" baseline="0" dirty="0">
                <a:ln>
                  <a:noFill/>
                </a:ln>
                <a:solidFill>
                  <a:srgbClr val="CF8E6D"/>
                </a:solidFill>
                <a:effectLst/>
                <a:latin typeface="JetBrains Mono"/>
              </a:rPr>
              <a:t>in </a:t>
            </a:r>
            <a:r>
              <a:rPr kumimoji="0" lang="en-US" altLang="en-US" sz="3200" b="0" i="0" u="none" strike="noStrike" cap="none" normalizeH="0" baseline="0" dirty="0">
                <a:ln>
                  <a:noFill/>
                </a:ln>
                <a:solidFill>
                  <a:srgbClr val="BCBEC4"/>
                </a:solidFill>
                <a:effectLst/>
                <a:latin typeface="JetBrains Mono"/>
              </a:rPr>
              <a:t>options:</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a:ln>
                  <a:noFill/>
                </a:ln>
                <a:solidFill>
                  <a:srgbClr val="8888C6"/>
                </a:solidFill>
                <a:effectLst/>
                <a:latin typeface="JetBrains Mono"/>
              </a:rPr>
              <a:t>print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err="1">
                <a:ln>
                  <a:noFill/>
                </a:ln>
                <a:solidFill>
                  <a:srgbClr val="6AAB73"/>
                </a:solidFill>
                <a:effectLst/>
                <a:latin typeface="JetBrains Mono"/>
              </a:rPr>
              <a:t>f"Layout</a:t>
            </a:r>
            <a:r>
              <a:rPr kumimoji="0" lang="en-US" altLang="en-US" sz="3200" b="0" i="0" u="none" strike="noStrike" cap="none" normalizeH="0" baseline="0" dirty="0">
                <a:ln>
                  <a:noFill/>
                </a:ln>
                <a:solidFill>
                  <a:srgbClr val="6AAB73"/>
                </a:solidFill>
                <a:effectLst/>
                <a:latin typeface="JetBrains Mono"/>
              </a:rPr>
              <a:t> option = </a:t>
            </a:r>
            <a:r>
              <a:rPr kumimoji="0" lang="en-US" altLang="en-US" sz="3200" b="0" i="0" u="none" strike="noStrike" cap="none" normalizeH="0" baseline="0" dirty="0">
                <a:ln>
                  <a:noFill/>
                </a:ln>
                <a:solidFill>
                  <a:srgbClr val="CF8E6D"/>
                </a:solidFill>
                <a:effectLst/>
                <a:latin typeface="JetBrains Mono"/>
              </a:rPr>
              <a:t>{</a:t>
            </a:r>
            <a:r>
              <a:rPr kumimoji="0" lang="en-US" altLang="en-US" sz="3200" b="0" i="0" u="none" strike="noStrike" cap="none" normalizeH="0" baseline="0" dirty="0">
                <a:ln>
                  <a:noFill/>
                </a:ln>
                <a:solidFill>
                  <a:srgbClr val="BCBEC4"/>
                </a:solidFill>
                <a:effectLst/>
                <a:latin typeface="JetBrains Mono"/>
              </a:rPr>
              <a:t>option</a:t>
            </a:r>
            <a:r>
              <a:rPr kumimoji="0" lang="en-US" altLang="en-US" sz="3200" b="0" i="0" u="none" strike="noStrike" cap="none" normalizeH="0" baseline="0" dirty="0">
                <a:ln>
                  <a:noFill/>
                </a:ln>
                <a:solidFill>
                  <a:srgbClr val="CF8E6D"/>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a:t>
            </a:r>
            <a:r>
              <a:rPr kumimoji="0" lang="en-US" altLang="en-US" sz="3200" b="0" i="0" u="none" strike="noStrike" cap="none" normalizeH="0" baseline="0" dirty="0">
                <a:ln>
                  <a:noFill/>
                </a:ln>
                <a:solidFill>
                  <a:srgbClr val="BCBEC4"/>
                </a:solidFill>
                <a:effectLst/>
                <a:latin typeface="JetBrains Mono"/>
              </a:rPr>
              <a:t>)</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pm = </a:t>
            </a:r>
            <a:r>
              <a:rPr kumimoji="0" lang="en-US" altLang="en-US" sz="3200" b="0" i="0" u="none" strike="noStrike" cap="none" normalizeH="0" baseline="0" dirty="0" err="1">
                <a:ln>
                  <a:noFill/>
                </a:ln>
                <a:solidFill>
                  <a:srgbClr val="BCBEC4"/>
                </a:solidFill>
                <a:effectLst/>
                <a:latin typeface="JetBrains Mono"/>
              </a:rPr>
              <a:t>generate_preset_pass_manager</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AA4926"/>
                </a:solidFill>
                <a:effectLst/>
                <a:latin typeface="JetBrains Mono"/>
              </a:rPr>
              <a:t>backend</a:t>
            </a:r>
            <a:r>
              <a:rPr kumimoji="0" lang="en-US" altLang="en-US" sz="3200" b="0" i="0" u="none" strike="noStrike" cap="none" normalizeH="0" baseline="0" dirty="0">
                <a:ln>
                  <a:noFill/>
                </a:ln>
                <a:solidFill>
                  <a:srgbClr val="BCBEC4"/>
                </a:solidFill>
                <a:effectLst/>
                <a:latin typeface="JetBrains Mono"/>
              </a:rPr>
              <a:t>=backend, </a:t>
            </a:r>
            <a:r>
              <a:rPr kumimoji="0" lang="en-US" altLang="en-US" sz="3200" b="0" i="0" u="none" strike="noStrike" cap="none" normalizeH="0" baseline="0" dirty="0" err="1">
                <a:ln>
                  <a:noFill/>
                </a:ln>
                <a:solidFill>
                  <a:srgbClr val="AA4926"/>
                </a:solidFill>
                <a:effectLst/>
                <a:latin typeface="JetBrains Mono"/>
              </a:rPr>
              <a:t>optimization_level</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2AACB8"/>
                </a:solidFill>
                <a:effectLst/>
                <a:latin typeface="JetBrains Mono"/>
              </a:rPr>
              <a:t>3</a:t>
            </a: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err="1">
                <a:ln>
                  <a:noFill/>
                </a:ln>
                <a:solidFill>
                  <a:srgbClr val="AA4926"/>
                </a:solidFill>
                <a:effectLst/>
                <a:latin typeface="JetBrains Mono"/>
              </a:rPr>
              <a:t>routing_method</a:t>
            </a:r>
            <a:r>
              <a:rPr kumimoji="0" lang="en-US" altLang="en-US" sz="3200" b="0" i="0" u="none" strike="noStrike" cap="none" normalizeH="0" baseline="0" dirty="0">
                <a:ln>
                  <a:noFill/>
                </a:ln>
                <a:solidFill>
                  <a:srgbClr val="BCBEC4"/>
                </a:solidFill>
                <a:effectLst/>
                <a:latin typeface="JetBrains Mono"/>
              </a:rPr>
              <a:t>=option, </a:t>
            </a:r>
            <a:r>
              <a:rPr kumimoji="0" lang="en-US" altLang="en-US" sz="3200" b="0" i="0" u="none" strike="noStrike" cap="none" normalizeH="0" baseline="0" dirty="0" err="1">
                <a:ln>
                  <a:noFill/>
                </a:ln>
                <a:solidFill>
                  <a:srgbClr val="AA4926"/>
                </a:solidFill>
                <a:effectLst/>
                <a:latin typeface="JetBrains Mono"/>
              </a:rPr>
              <a:t>seed_transpiler</a:t>
            </a:r>
            <a:r>
              <a:rPr kumimoji="0" lang="en-US" altLang="en-US" sz="3200" b="0" i="0" u="none" strike="noStrike" cap="none" normalizeH="0" baseline="0" dirty="0">
                <a:ln>
                  <a:noFill/>
                </a:ln>
                <a:solidFill>
                  <a:srgbClr val="BCBEC4"/>
                </a:solidFill>
                <a:effectLst/>
                <a:latin typeface="JetBrains Mono"/>
              </a:rPr>
              <a:t>=seed)</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err="1">
                <a:ln>
                  <a:noFill/>
                </a:ln>
                <a:solidFill>
                  <a:srgbClr val="BCBEC4"/>
                </a:solidFill>
                <a:effectLst/>
                <a:latin typeface="JetBrains Mono"/>
              </a:rPr>
              <a:t>qc_tr</a:t>
            </a:r>
            <a:r>
              <a:rPr kumimoji="0" lang="en-US" altLang="en-US" sz="3200" b="0" i="0" u="none" strike="noStrike" cap="none" normalizeH="0" baseline="0" dirty="0">
                <a:ln>
                  <a:noFill/>
                </a:ln>
                <a:solidFill>
                  <a:srgbClr val="BCBEC4"/>
                </a:solidFill>
                <a:effectLst/>
                <a:latin typeface="JetBrains Mono"/>
              </a:rPr>
              <a:t> = </a:t>
            </a:r>
            <a:r>
              <a:rPr kumimoji="0" lang="en-US" altLang="en-US" sz="3200" b="0" i="0" u="none" strike="noStrike" cap="none" normalizeH="0" baseline="0" dirty="0" err="1">
                <a:ln>
                  <a:noFill/>
                </a:ln>
                <a:solidFill>
                  <a:srgbClr val="BCBEC4"/>
                </a:solidFill>
                <a:effectLst/>
                <a:latin typeface="JetBrains Mono"/>
              </a:rPr>
              <a:t>pm.run</a:t>
            </a:r>
            <a:r>
              <a:rPr kumimoji="0" lang="en-US" altLang="en-US" sz="3200" b="0" i="0" u="none" strike="noStrike" cap="none" normalizeH="0" baseline="0" dirty="0">
                <a:ln>
                  <a:noFill/>
                </a:ln>
                <a:solidFill>
                  <a:srgbClr val="BCBEC4"/>
                </a:solidFill>
                <a:effectLst/>
                <a:latin typeface="JetBrains Mono"/>
              </a:rPr>
              <a:t>(qc)</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score = scoring(</a:t>
            </a:r>
            <a:r>
              <a:rPr kumimoji="0" lang="en-US" altLang="en-US" sz="3200" b="0" i="0" u="none" strike="noStrike" cap="none" normalizeH="0" baseline="0" dirty="0" err="1">
                <a:ln>
                  <a:noFill/>
                </a:ln>
                <a:solidFill>
                  <a:srgbClr val="BCBEC4"/>
                </a:solidFill>
                <a:effectLst/>
                <a:latin typeface="JetBrains Mono"/>
              </a:rPr>
              <a:t>qc_tr</a:t>
            </a:r>
            <a:r>
              <a:rPr kumimoji="0" lang="en-US" altLang="en-US" sz="3200" b="0" i="0" u="none" strike="noStrike" cap="none" normalizeH="0" baseline="0" dirty="0">
                <a:ln>
                  <a:noFill/>
                </a:ln>
                <a:solidFill>
                  <a:srgbClr val="BCBEC4"/>
                </a:solidFill>
                <a:effectLst/>
                <a:latin typeface="JetBrains Mono"/>
              </a:rPr>
              <a:t>, backend)</a:t>
            </a:r>
            <a:br>
              <a:rPr kumimoji="0" lang="en-US" altLang="en-US" sz="3200" b="0" i="0" u="none" strike="noStrike" cap="none" normalizeH="0" baseline="0" dirty="0">
                <a:ln>
                  <a:noFill/>
                </a:ln>
                <a:solidFill>
                  <a:srgbClr val="BCBEC4"/>
                </a:solidFill>
                <a:effectLst/>
                <a:latin typeface="JetBrains Mono"/>
              </a:rPr>
            </a:b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a:ln>
                  <a:noFill/>
                </a:ln>
                <a:solidFill>
                  <a:srgbClr val="8888C6"/>
                </a:solidFill>
                <a:effectLst/>
                <a:latin typeface="JetBrains Mono"/>
              </a:rPr>
              <a:t>print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err="1">
                <a:ln>
                  <a:noFill/>
                </a:ln>
                <a:solidFill>
                  <a:srgbClr val="6AAB73"/>
                </a:solidFill>
                <a:effectLst/>
                <a:latin typeface="JetBrains Mono"/>
              </a:rPr>
              <a:t>f"Score</a:t>
            </a:r>
            <a:r>
              <a:rPr kumimoji="0" lang="en-US" altLang="en-US" sz="3200" b="0" i="0" u="none" strike="noStrike" cap="none" normalizeH="0" baseline="0" dirty="0">
                <a:ln>
                  <a:noFill/>
                </a:ln>
                <a:solidFill>
                  <a:srgbClr val="6AAB73"/>
                </a:solidFill>
                <a:effectLst/>
                <a:latin typeface="JetBrains Mono"/>
              </a:rPr>
              <a:t>: </a:t>
            </a:r>
            <a:r>
              <a:rPr kumimoji="0" lang="en-US" altLang="en-US" sz="3200" b="0" i="0" u="none" strike="noStrike" cap="none" normalizeH="0" baseline="0" dirty="0">
                <a:ln>
                  <a:noFill/>
                </a:ln>
                <a:solidFill>
                  <a:srgbClr val="CF8E6D"/>
                </a:solidFill>
                <a:effectLst/>
                <a:latin typeface="JetBrains Mono"/>
              </a:rPr>
              <a:t>{</a:t>
            </a:r>
            <a:r>
              <a:rPr kumimoji="0" lang="en-US" altLang="en-US" sz="3200" b="0" i="0" u="none" strike="noStrike" cap="none" normalizeH="0" baseline="0" dirty="0">
                <a:ln>
                  <a:noFill/>
                </a:ln>
                <a:solidFill>
                  <a:srgbClr val="BCBEC4"/>
                </a:solidFill>
                <a:effectLst/>
                <a:latin typeface="JetBrains Mono"/>
              </a:rPr>
              <a:t>score</a:t>
            </a:r>
            <a:r>
              <a:rPr kumimoji="0" lang="en-US" altLang="en-US" sz="3200" b="0" i="0" u="none" strike="noStrike" cap="none" normalizeH="0" baseline="0" dirty="0">
                <a:ln>
                  <a:noFill/>
                </a:ln>
                <a:solidFill>
                  <a:srgbClr val="CF8E6D"/>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a:t>
            </a:r>
            <a:r>
              <a:rPr kumimoji="0" lang="en-US" altLang="en-US" sz="3200" b="0" i="0" u="none" strike="noStrike" cap="none" normalizeH="0" baseline="0" dirty="0">
                <a:ln>
                  <a:noFill/>
                </a:ln>
                <a:solidFill>
                  <a:srgbClr val="BCBEC4"/>
                </a:solidFill>
                <a:effectLst/>
                <a:latin typeface="JetBrains Mono"/>
              </a:rPr>
              <a:t>)</a:t>
            </a:r>
            <a:br>
              <a:rPr kumimoji="0" lang="en-US" altLang="en-US" sz="3200" b="0" i="0" u="none" strike="noStrike" cap="none" normalizeH="0" baseline="0" dirty="0">
                <a:ln>
                  <a:noFill/>
                </a:ln>
                <a:solidFill>
                  <a:srgbClr val="BCBEC4"/>
                </a:solidFill>
                <a:effectLst/>
                <a:latin typeface="JetBrains Mono"/>
              </a:rPr>
            </a:b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a:ln>
                  <a:noFill/>
                </a:ln>
                <a:solidFill>
                  <a:srgbClr val="CF8E6D"/>
                </a:solidFill>
                <a:effectLst/>
                <a:latin typeface="JetBrains Mono"/>
              </a:rPr>
              <a:t>for </a:t>
            </a:r>
            <a:r>
              <a:rPr kumimoji="0" lang="en-US" altLang="en-US" sz="3200" b="0" i="0" u="none" strike="noStrike" cap="none" normalizeH="0" baseline="0" dirty="0">
                <a:ln>
                  <a:noFill/>
                </a:ln>
                <a:solidFill>
                  <a:srgbClr val="BCBEC4"/>
                </a:solidFill>
                <a:effectLst/>
                <a:latin typeface="JetBrains Mono"/>
              </a:rPr>
              <a:t>key, value </a:t>
            </a:r>
            <a:r>
              <a:rPr kumimoji="0" lang="en-US" altLang="en-US" sz="3200" b="0" i="0" u="none" strike="noStrike" cap="none" normalizeH="0" baseline="0" dirty="0">
                <a:ln>
                  <a:noFill/>
                </a:ln>
                <a:solidFill>
                  <a:srgbClr val="CF8E6D"/>
                </a:solidFill>
                <a:effectLst/>
                <a:latin typeface="JetBrains Mono"/>
              </a:rPr>
              <a:t>in </a:t>
            </a:r>
            <a:r>
              <a:rPr kumimoji="0" lang="en-US" altLang="en-US" sz="3200" b="0" i="0" u="none" strike="noStrike" cap="none" normalizeH="0" baseline="0" dirty="0" err="1">
                <a:ln>
                  <a:noFill/>
                </a:ln>
                <a:solidFill>
                  <a:srgbClr val="BCBEC4"/>
                </a:solidFill>
                <a:effectLst/>
                <a:latin typeface="JetBrains Mono"/>
              </a:rPr>
              <a:t>qc_tr.count_ops</a:t>
            </a:r>
            <a:r>
              <a:rPr kumimoji="0" lang="en-US" altLang="en-US" sz="3200" b="0" i="0" u="none" strike="noStrike" cap="none" normalizeH="0" baseline="0" dirty="0">
                <a:ln>
                  <a:noFill/>
                </a:ln>
                <a:solidFill>
                  <a:srgbClr val="BCBEC4"/>
                </a:solidFill>
                <a:effectLst/>
                <a:latin typeface="JetBrains Mono"/>
              </a:rPr>
              <a:t>().items():</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a:ln>
                  <a:noFill/>
                </a:ln>
                <a:solidFill>
                  <a:srgbClr val="8888C6"/>
                </a:solidFill>
                <a:effectLst/>
                <a:latin typeface="JetBrains Mono"/>
              </a:rPr>
              <a:t>print</a:t>
            </a:r>
            <a:r>
              <a:rPr kumimoji="0" lang="en-US" altLang="en-US" sz="3200" b="0" i="0" u="none" strike="noStrike" cap="none" normalizeH="0" baseline="0" dirty="0">
                <a:ln>
                  <a:noFill/>
                </a:ln>
                <a:solidFill>
                  <a:srgbClr val="BCBEC4"/>
                </a:solidFill>
                <a:effectLst/>
                <a:latin typeface="JetBrains Mono"/>
              </a:rPr>
              <a:t>(key, </a:t>
            </a:r>
            <a:r>
              <a:rPr kumimoji="0" lang="en-US" altLang="en-US" sz="3200" b="0" i="0" u="none" strike="noStrike" cap="none" normalizeH="0" baseline="0" dirty="0">
                <a:ln>
                  <a:noFill/>
                </a:ln>
                <a:solidFill>
                  <a:srgbClr val="6AAB73"/>
                </a:solidFill>
                <a:effectLst/>
                <a:latin typeface="JetBrains Mono"/>
              </a:rPr>
              <a:t>":"</a:t>
            </a:r>
            <a:r>
              <a:rPr kumimoji="0" lang="en-US" altLang="en-US" sz="3200" b="0" i="0" u="none" strike="noStrike" cap="none" normalizeH="0" baseline="0" dirty="0">
                <a:ln>
                  <a:noFill/>
                </a:ln>
                <a:solidFill>
                  <a:srgbClr val="BCBEC4"/>
                </a:solidFill>
                <a:effectLst/>
                <a:latin typeface="JetBrains Mono"/>
              </a:rPr>
              <a:t>, value)</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a:ln>
                  <a:noFill/>
                </a:ln>
                <a:solidFill>
                  <a:srgbClr val="8888C6"/>
                </a:solidFill>
                <a:effectLst/>
                <a:latin typeface="JetBrains Mono"/>
              </a:rPr>
              <a:t>print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a:t>
            </a:r>
            <a:r>
              <a:rPr kumimoji="0" lang="en-US" altLang="en-US" sz="3200" b="0" i="0" u="none" strike="noStrike" cap="none" normalizeH="0" baseline="0" dirty="0">
                <a:ln>
                  <a:noFill/>
                </a:ln>
                <a:solidFill>
                  <a:srgbClr val="CF8E6D"/>
                </a:solidFill>
                <a:effectLst/>
                <a:latin typeface="JetBrains Mono"/>
              </a:rPr>
              <a:t>\n</a:t>
            </a:r>
            <a:r>
              <a:rPr kumimoji="0" lang="en-US" altLang="en-US" sz="3200" b="0" i="0" u="none" strike="noStrike" cap="none" normalizeH="0" baseline="0" dirty="0">
                <a:ln>
                  <a:noFill/>
                </a:ln>
                <a:solidFill>
                  <a:srgbClr val="6AAB73"/>
                </a:solidFill>
                <a:effectLst/>
                <a:latin typeface="JetBrains Mono"/>
              </a:rPr>
              <a:t>"</a:t>
            </a:r>
            <a:r>
              <a:rPr kumimoji="0" lang="en-US" altLang="en-US" sz="3200" b="0" i="0" u="none" strike="noStrike" cap="none" normalizeH="0" baseline="0" dirty="0">
                <a:ln>
                  <a:noFill/>
                </a:ln>
                <a:solidFill>
                  <a:srgbClr val="BCBEC4"/>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30084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35386" y="1136231"/>
            <a:ext cx="17141825" cy="1676106"/>
          </a:xfrm>
        </p:spPr>
        <p:txBody>
          <a:bodyPr/>
          <a:lstStyle/>
          <a:p>
            <a:r>
              <a:rPr lang="en-US" sz="8800" dirty="0">
                <a:solidFill>
                  <a:schemeClr val="tx1"/>
                </a:solidFill>
                <a:latin typeface="+mj-lt"/>
              </a:rPr>
              <a:t>Translation stage</a:t>
            </a:r>
            <a:endParaRPr lang="en-IN" sz="8800" dirty="0">
              <a:solidFill>
                <a:schemeClr val="tx1"/>
              </a:solidFill>
              <a:effectLst/>
              <a:latin typeface="+mj-lt"/>
            </a:endParaRP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39</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719242" y="3156857"/>
            <a:ext cx="18243672" cy="8719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8400">
              <a:buSzPct val="100000"/>
            </a:pPr>
            <a:endParaRPr lang="en-IN" b="1" dirty="0">
              <a:solidFill>
                <a:srgbClr val="FF7EB6"/>
              </a:solidFill>
              <a:effectLst/>
              <a:latin typeface="Consolas" panose="020B0609020204030204" pitchFamily="49" charset="0"/>
            </a:endParaRPr>
          </a:p>
          <a:p>
            <a:pPr algn="l" defTabSz="2438400">
              <a:spcBef>
                <a:spcPts val="2900"/>
              </a:spcBef>
              <a:buSzPct val="100000"/>
            </a:pPr>
            <a:endParaRPr lang="en-IN" kern="0" dirty="0">
              <a:solidFill>
                <a:srgbClr val="000000"/>
              </a:solidFill>
              <a:ea typeface="+mj-ea"/>
              <a:cs typeface="+mj-cs"/>
              <a:sym typeface="IBM Plex Sans Light"/>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
        <p:nvSpPr>
          <p:cNvPr id="18" name="TextBox 17">
            <a:extLst>
              <a:ext uri="{FF2B5EF4-FFF2-40B4-BE49-F238E27FC236}">
                <a16:creationId xmlns:a16="http://schemas.microsoft.com/office/drawing/2014/main" id="{7E023DF1-4A2C-B227-16BE-85E239FAB132}"/>
              </a:ext>
            </a:extLst>
          </p:cNvPr>
          <p:cNvSpPr txBox="1"/>
          <p:nvPr/>
        </p:nvSpPr>
        <p:spPr>
          <a:xfrm>
            <a:off x="729590" y="3737623"/>
            <a:ext cx="17141825" cy="9399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spcBef>
                <a:spcPts val="2900"/>
              </a:spcBef>
              <a:buSzPct val="100000"/>
            </a:pPr>
            <a:r>
              <a:rPr lang="en-US" kern="0" dirty="0">
                <a:solidFill>
                  <a:srgbClr val="000000"/>
                </a:solidFill>
                <a:latin typeface="Consolas" panose="020B0609020204030204" pitchFamily="49" charset="0"/>
                <a:ea typeface="+mj-ea"/>
                <a:cs typeface="+mj-cs"/>
                <a:sym typeface="IBM Plex Sans Light"/>
              </a:rPr>
              <a:t>Most quantum devices only natively support a handful of quantum gate and non-gate operations. These native gates are part of the definition of a target's ISA and this stage of the preset </a:t>
            </a:r>
            <a:r>
              <a:rPr lang="en-US" kern="0" dirty="0" err="1">
                <a:solidFill>
                  <a:srgbClr val="000000"/>
                </a:solidFill>
                <a:latin typeface="Consolas" panose="020B0609020204030204" pitchFamily="49" charset="0"/>
                <a:ea typeface="+mj-ea"/>
                <a:cs typeface="+mj-cs"/>
                <a:sym typeface="IBM Plex Sans Light"/>
              </a:rPr>
              <a:t>PassManagers</a:t>
            </a:r>
            <a:r>
              <a:rPr lang="en-US" kern="0" dirty="0">
                <a:solidFill>
                  <a:srgbClr val="000000"/>
                </a:solidFill>
                <a:latin typeface="Consolas" panose="020B0609020204030204" pitchFamily="49" charset="0"/>
                <a:ea typeface="+mj-ea"/>
                <a:cs typeface="+mj-cs"/>
                <a:sym typeface="IBM Plex Sans Light"/>
              </a:rPr>
              <a:t> translates the gates specified in a circuit to the native basis gates of a specified backend. This increases circuit depth and gate count.</a:t>
            </a:r>
          </a:p>
          <a:p>
            <a:pPr algn="l" defTabSz="2438400">
              <a:spcBef>
                <a:spcPts val="2900"/>
              </a:spcBef>
              <a:buSzPct val="100000"/>
            </a:pPr>
            <a:r>
              <a:rPr lang="en-US" kern="0" dirty="0">
                <a:solidFill>
                  <a:srgbClr val="FF7EB6"/>
                </a:solidFill>
                <a:latin typeface="Consolas" panose="020B0609020204030204" pitchFamily="49" charset="0"/>
                <a:ea typeface="+mj-ea"/>
                <a:cs typeface="+mj-cs"/>
                <a:sym typeface="IBM Plex Sans Light"/>
              </a:rPr>
              <a:t>Special Cases-</a:t>
            </a:r>
          </a:p>
          <a:p>
            <a:pPr marL="571500" indent="-571500" algn="l" defTabSz="2438400">
              <a:spcBef>
                <a:spcPts val="2900"/>
              </a:spcBef>
              <a:buClr>
                <a:srgbClr val="FF7EB6"/>
              </a:buClr>
              <a:buSzPct val="100000"/>
              <a:buFont typeface="Courier New" panose="02070309020205020404" pitchFamily="49" charset="0"/>
              <a:buChar char="o"/>
            </a:pPr>
            <a:r>
              <a:rPr lang="en-US" kern="0" dirty="0">
                <a:latin typeface="Consolas" panose="020B0609020204030204" pitchFamily="49" charset="0"/>
                <a:ea typeface="+mj-ea"/>
                <a:cs typeface="+mj-cs"/>
                <a:sym typeface="IBM Plex Sans Light"/>
              </a:rPr>
              <a:t>If a SWAP gate is not a native gate to the target backend, this requires three CNOT gates.</a:t>
            </a:r>
          </a:p>
          <a:p>
            <a:pPr marL="571500" indent="-571500" algn="l" defTabSz="2438400">
              <a:spcBef>
                <a:spcPts val="2900"/>
              </a:spcBef>
              <a:buClr>
                <a:srgbClr val="FF7EB6"/>
              </a:buClr>
              <a:buSzPct val="100000"/>
              <a:buFont typeface="Courier New" panose="02070309020205020404" pitchFamily="49" charset="0"/>
              <a:buChar char="o"/>
            </a:pPr>
            <a:r>
              <a:rPr lang="en-US" kern="0" dirty="0">
                <a:latin typeface="Consolas" panose="020B0609020204030204" pitchFamily="49" charset="0"/>
                <a:ea typeface="+mj-ea"/>
                <a:cs typeface="+mj-cs"/>
                <a:sym typeface="IBM Plex Sans Light"/>
              </a:rPr>
              <a:t>A Toffoli or controlled-controlled-not gate (ccx), is a three-qubit gate. For every Toffoli gate in a quantum circuit, the hardware may execute up to six CNOT gates and a handful of single-qubit gates.</a:t>
            </a:r>
          </a:p>
          <a:p>
            <a:pPr marL="571500" indent="-571500" algn="l" defTabSz="2438400">
              <a:spcBef>
                <a:spcPts val="2900"/>
              </a:spcBef>
              <a:buClr>
                <a:srgbClr val="FF7EB6"/>
              </a:buClr>
              <a:buSzPct val="100000"/>
              <a:buFont typeface="Courier New" panose="02070309020205020404" pitchFamily="49" charset="0"/>
              <a:buChar char="o"/>
            </a:pPr>
            <a:endParaRPr lang="en-US" kern="0" dirty="0">
              <a:solidFill>
                <a:srgbClr val="000000"/>
              </a:solidFill>
              <a:latin typeface="Consolas" panose="020B0609020204030204" pitchFamily="49" charset="0"/>
              <a:ea typeface="+mj-ea"/>
              <a:cs typeface="+mj-cs"/>
              <a:sym typeface="IBM Plex Sans Light"/>
            </a:endParaRPr>
          </a:p>
          <a:p>
            <a:pPr algn="l" defTabSz="2438400">
              <a:spcBef>
                <a:spcPts val="2900"/>
              </a:spcBef>
              <a:buSzPct val="100000"/>
            </a:pPr>
            <a:endParaRPr lang="en-US" kern="0" dirty="0">
              <a:solidFill>
                <a:srgbClr val="000000"/>
              </a:solidFill>
              <a:latin typeface="Consolas" panose="020B0609020204030204" pitchFamily="49" charset="0"/>
              <a:ea typeface="+mj-ea"/>
              <a:cs typeface="+mj-cs"/>
              <a:sym typeface="IBM Plex Sans Light"/>
            </a:endParaRPr>
          </a:p>
        </p:txBody>
      </p:sp>
    </p:spTree>
    <p:extLst>
      <p:ext uri="{BB962C8B-B14F-4D97-AF65-F5344CB8AC3E}">
        <p14:creationId xmlns:p14="http://schemas.microsoft.com/office/powerpoint/2010/main" val="31009610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21619"/>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032209E-F31B-252A-814A-0CFF7266B563}"/>
              </a:ext>
            </a:extLst>
          </p:cNvPr>
          <p:cNvSpPr>
            <a:spLocks noGrp="1"/>
          </p:cNvSpPr>
          <p:nvPr>
            <p:ph type="body" sz="quarter" idx="11"/>
          </p:nvPr>
        </p:nvSpPr>
        <p:spPr/>
        <p:txBody>
          <a:bodyPr/>
          <a:lstStyle/>
          <a:p>
            <a:r>
              <a:rPr lang="en-US" dirty="0">
                <a:solidFill>
                  <a:srgbClr val="FF7EB6"/>
                </a:solidFill>
                <a:latin typeface="IBM Plex Mono" panose="020B0509050203000203" pitchFamily="49" charset="77"/>
              </a:rPr>
              <a:t>Qiskit Fall Fest 2024</a:t>
            </a:r>
          </a:p>
        </p:txBody>
      </p:sp>
      <p:pic>
        <p:nvPicPr>
          <p:cNvPr id="10" name="Picture 9" descr="IBM 8-bar logo">
            <a:extLst>
              <a:ext uri="{FF2B5EF4-FFF2-40B4-BE49-F238E27FC236}">
                <a16:creationId xmlns:a16="http://schemas.microsoft.com/office/drawing/2014/main" id="{317CEB34-F938-2C3A-FB0D-78AA102EEBF6}"/>
              </a:ext>
            </a:extLst>
          </p:cNvPr>
          <p:cNvPicPr>
            <a:picLocks noChangeAspect="1"/>
          </p:cNvPicPr>
          <p:nvPr/>
        </p:nvPicPr>
        <p:blipFill>
          <a:blip r:embed="rId2">
            <a:lum bright="70000" contrast="-70000"/>
          </a:blip>
          <a:stretch>
            <a:fillRect/>
          </a:stretch>
        </p:blipFill>
        <p:spPr>
          <a:xfrm>
            <a:off x="577850" y="12526963"/>
            <a:ext cx="1638300" cy="609600"/>
          </a:xfrm>
          <a:prstGeom prst="rect">
            <a:avLst/>
          </a:prstGeom>
        </p:spPr>
      </p:pic>
      <p:sp>
        <p:nvSpPr>
          <p:cNvPr id="11" name="TextBox 10">
            <a:extLst>
              <a:ext uri="{FF2B5EF4-FFF2-40B4-BE49-F238E27FC236}">
                <a16:creationId xmlns:a16="http://schemas.microsoft.com/office/drawing/2014/main" id="{4BACB8B6-F248-B3B0-369C-8FD47B1BE7F0}"/>
              </a:ext>
            </a:extLst>
          </p:cNvPr>
          <p:cNvSpPr txBox="1"/>
          <p:nvPr/>
        </p:nvSpPr>
        <p:spPr>
          <a:xfrm>
            <a:off x="22983568" y="-321276"/>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marR="0" lvl="0" indent="-446749" algn="l" defTabSz="2438400"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pic>
        <p:nvPicPr>
          <p:cNvPr id="4" name="Picture 3" descr="A black background with different stickers&#10;&#10;Description automatically generated">
            <a:extLst>
              <a:ext uri="{FF2B5EF4-FFF2-40B4-BE49-F238E27FC236}">
                <a16:creationId xmlns:a16="http://schemas.microsoft.com/office/drawing/2014/main" id="{15B7E3C6-8169-EDA7-8394-7C557D5B95DF}"/>
              </a:ext>
            </a:extLst>
          </p:cNvPr>
          <p:cNvPicPr>
            <a:picLocks noChangeAspect="1"/>
          </p:cNvPicPr>
          <p:nvPr/>
        </p:nvPicPr>
        <p:blipFill>
          <a:blip r:embed="rId3"/>
          <a:stretch>
            <a:fillRect/>
          </a:stretch>
        </p:blipFill>
        <p:spPr>
          <a:xfrm>
            <a:off x="12436475" y="26126"/>
            <a:ext cx="11950700" cy="13716000"/>
          </a:xfrm>
          <a:prstGeom prst="rect">
            <a:avLst/>
          </a:prstGeom>
        </p:spPr>
      </p:pic>
      <p:sp>
        <p:nvSpPr>
          <p:cNvPr id="2" name="TextBox 1">
            <a:extLst>
              <a:ext uri="{FF2B5EF4-FFF2-40B4-BE49-F238E27FC236}">
                <a16:creationId xmlns:a16="http://schemas.microsoft.com/office/drawing/2014/main" id="{2C9DE4F8-B6BE-D173-79E5-448502642FF1}"/>
              </a:ext>
            </a:extLst>
          </p:cNvPr>
          <p:cNvSpPr txBox="1"/>
          <p:nvPr/>
        </p:nvSpPr>
        <p:spPr>
          <a:xfrm>
            <a:off x="2216150" y="1542202"/>
            <a:ext cx="10602685" cy="190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ctr" defTabSz="2438400">
              <a:spcBef>
                <a:spcPts val="2900"/>
              </a:spcBef>
              <a:buSzPct val="100000"/>
            </a:pPr>
            <a:r>
              <a:rPr lang="en-IN" sz="7200" u="sng" kern="0" dirty="0">
                <a:solidFill>
                  <a:schemeClr val="bg1"/>
                </a:solidFill>
                <a:ea typeface="+mj-ea"/>
                <a:cs typeface="+mj-cs"/>
                <a:sym typeface="IBM Plex Sans Light"/>
              </a:rPr>
              <a:t>CONTENTS</a:t>
            </a:r>
          </a:p>
        </p:txBody>
      </p:sp>
      <p:sp>
        <p:nvSpPr>
          <p:cNvPr id="8" name="TextBox 7">
            <a:extLst>
              <a:ext uri="{FF2B5EF4-FFF2-40B4-BE49-F238E27FC236}">
                <a16:creationId xmlns:a16="http://schemas.microsoft.com/office/drawing/2014/main" id="{2FB15D7F-F439-B38E-DB35-4AD1B691D937}"/>
              </a:ext>
            </a:extLst>
          </p:cNvPr>
          <p:cNvSpPr txBox="1"/>
          <p:nvPr/>
        </p:nvSpPr>
        <p:spPr>
          <a:xfrm>
            <a:off x="1730829" y="4299857"/>
            <a:ext cx="10462758" cy="7576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444465" indent="-446749" algn="l" defTabSz="2438400">
              <a:spcBef>
                <a:spcPts val="2900"/>
              </a:spcBef>
              <a:buSzPct val="100000"/>
              <a:buFontTx/>
              <a:buChar char="–"/>
            </a:pPr>
            <a:endParaRPr lang="en-IN" kern="0" dirty="0">
              <a:solidFill>
                <a:srgbClr val="000000"/>
              </a:solidFill>
              <a:ea typeface="+mj-ea"/>
              <a:cs typeface="+mj-cs"/>
              <a:sym typeface="IBM Plex Sans Light"/>
            </a:endParaRPr>
          </a:p>
        </p:txBody>
      </p:sp>
      <p:sp>
        <p:nvSpPr>
          <p:cNvPr id="12" name="TextBox 11">
            <a:extLst>
              <a:ext uri="{FF2B5EF4-FFF2-40B4-BE49-F238E27FC236}">
                <a16:creationId xmlns:a16="http://schemas.microsoft.com/office/drawing/2014/main" id="{1070557D-01EB-E207-6E82-3EDFAE82159D}"/>
              </a:ext>
            </a:extLst>
          </p:cNvPr>
          <p:cNvSpPr txBox="1"/>
          <p:nvPr/>
        </p:nvSpPr>
        <p:spPr>
          <a:xfrm>
            <a:off x="3337872" y="3314235"/>
            <a:ext cx="12667121" cy="1022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lnSpc>
                <a:spcPct val="150000"/>
              </a:lnSpc>
              <a:spcBef>
                <a:spcPts val="1200"/>
              </a:spcBef>
              <a:buClr>
                <a:srgbClr val="BE95FF"/>
              </a:buClr>
              <a:buSzPct val="100000"/>
            </a:pPr>
            <a:r>
              <a:rPr lang="en-US" sz="3200" kern="0" dirty="0">
                <a:solidFill>
                  <a:schemeClr val="bg1"/>
                </a:solidFill>
                <a:ea typeface="+mj-ea"/>
                <a:cs typeface="+mj-cs"/>
                <a:sym typeface="IBM Plex Sans Light"/>
              </a:rPr>
              <a:t>Prologue - What is the </a:t>
            </a:r>
            <a:r>
              <a:rPr lang="en-US" sz="3200" kern="0" dirty="0" err="1">
                <a:solidFill>
                  <a:schemeClr val="bg1"/>
                </a:solidFill>
                <a:ea typeface="+mj-ea"/>
                <a:cs typeface="+mj-cs"/>
                <a:sym typeface="IBM Plex Sans Light"/>
              </a:rPr>
              <a:t>transpiler</a:t>
            </a:r>
            <a:r>
              <a:rPr lang="en-US" sz="3200" kern="0" dirty="0">
                <a:solidFill>
                  <a:schemeClr val="bg1"/>
                </a:solidFill>
                <a:ea typeface="+mj-ea"/>
                <a:cs typeface="+mj-cs"/>
                <a:sym typeface="IBM Plex Sans Light"/>
              </a:rPr>
              <a:t>?</a:t>
            </a:r>
          </a:p>
          <a:p>
            <a:pPr algn="l" defTabSz="2438400">
              <a:lnSpc>
                <a:spcPct val="150000"/>
              </a:lnSpc>
              <a:spcBef>
                <a:spcPts val="1200"/>
              </a:spcBef>
              <a:buClr>
                <a:srgbClr val="BE95FF"/>
              </a:buClr>
              <a:buSzPct val="100000"/>
            </a:pPr>
            <a:r>
              <a:rPr lang="en-US" sz="3200" kern="0" dirty="0">
                <a:solidFill>
                  <a:schemeClr val="bg1"/>
                </a:solidFill>
                <a:ea typeface="+mj-ea"/>
                <a:cs typeface="+mj-cs"/>
                <a:sym typeface="IBM Plex Sans Light"/>
              </a:rPr>
              <a:t>Transpile with Preset Pass Managers</a:t>
            </a:r>
          </a:p>
          <a:p>
            <a:pPr algn="l" defTabSz="2438400">
              <a:lnSpc>
                <a:spcPct val="150000"/>
              </a:lnSpc>
              <a:spcBef>
                <a:spcPts val="1200"/>
              </a:spcBef>
              <a:buClr>
                <a:srgbClr val="BE95FF"/>
              </a:buClr>
              <a:buSzPct val="100000"/>
            </a:pPr>
            <a:r>
              <a:rPr lang="en-IN" sz="3200" kern="0" dirty="0">
                <a:solidFill>
                  <a:schemeClr val="bg1"/>
                </a:solidFill>
                <a:ea typeface="+mj-ea"/>
                <a:cs typeface="+mj-cs"/>
                <a:sym typeface="IBM Plex Sans Light"/>
              </a:rPr>
              <a:t>Optimization levels</a:t>
            </a:r>
          </a:p>
          <a:p>
            <a:pPr marL="1371888" lvl="1" indent="-457200" defTabSz="2438400">
              <a:spcBef>
                <a:spcPts val="1200"/>
              </a:spcBef>
              <a:buClr>
                <a:srgbClr val="BE95FF"/>
              </a:buClr>
              <a:buSzPct val="100000"/>
              <a:buFont typeface="Courier New" panose="02070309020205020404" pitchFamily="49" charset="0"/>
              <a:buChar char="o"/>
            </a:pPr>
            <a:r>
              <a:rPr lang="en-IN" sz="3200" kern="0" dirty="0">
                <a:solidFill>
                  <a:schemeClr val="bg1"/>
                </a:solidFill>
                <a:ea typeface="+mj-ea"/>
                <a:cs typeface="+mj-cs"/>
                <a:sym typeface="IBM Plex Sans Light"/>
              </a:rPr>
              <a:t>Optimization level = 0</a:t>
            </a:r>
          </a:p>
          <a:p>
            <a:pPr marL="1371888" lvl="1" indent="-457200" defTabSz="2438400">
              <a:spcBef>
                <a:spcPts val="1200"/>
              </a:spcBef>
              <a:buClr>
                <a:srgbClr val="BE95FF"/>
              </a:buClr>
              <a:buSzPct val="100000"/>
              <a:buFont typeface="Courier New" panose="02070309020205020404" pitchFamily="49" charset="0"/>
              <a:buChar char="o"/>
            </a:pPr>
            <a:r>
              <a:rPr lang="en-IN" sz="3200" kern="0" dirty="0">
                <a:solidFill>
                  <a:schemeClr val="bg1"/>
                </a:solidFill>
                <a:ea typeface="+mj-ea"/>
                <a:cs typeface="+mj-cs"/>
                <a:sym typeface="IBM Plex Sans Light"/>
              </a:rPr>
              <a:t>Optimization level = 1</a:t>
            </a:r>
          </a:p>
          <a:p>
            <a:pPr marL="1371888" lvl="1" indent="-457200" defTabSz="2438400">
              <a:spcBef>
                <a:spcPts val="1200"/>
              </a:spcBef>
              <a:buClr>
                <a:srgbClr val="BE95FF"/>
              </a:buClr>
              <a:buSzPct val="100000"/>
              <a:buFont typeface="Courier New" panose="02070309020205020404" pitchFamily="49" charset="0"/>
              <a:buChar char="o"/>
            </a:pPr>
            <a:r>
              <a:rPr lang="en-IN" sz="3200" kern="0" dirty="0">
                <a:solidFill>
                  <a:schemeClr val="bg1"/>
                </a:solidFill>
                <a:ea typeface="+mj-ea"/>
                <a:cs typeface="+mj-cs"/>
                <a:sym typeface="IBM Plex Sans Light"/>
              </a:rPr>
              <a:t>Optimization level = 2</a:t>
            </a:r>
          </a:p>
          <a:p>
            <a:pPr marL="1371888" lvl="1" indent="-457200" defTabSz="2438400">
              <a:spcBef>
                <a:spcPts val="1200"/>
              </a:spcBef>
              <a:buClr>
                <a:srgbClr val="BE95FF"/>
              </a:buClr>
              <a:buSzPct val="100000"/>
              <a:buFont typeface="Courier New" panose="02070309020205020404" pitchFamily="49" charset="0"/>
              <a:buChar char="o"/>
            </a:pPr>
            <a:r>
              <a:rPr lang="en-IN" sz="3200" kern="0" dirty="0">
                <a:solidFill>
                  <a:schemeClr val="bg1"/>
                </a:solidFill>
                <a:ea typeface="+mj-ea"/>
                <a:cs typeface="+mj-cs"/>
                <a:sym typeface="IBM Plex Sans Light"/>
              </a:rPr>
              <a:t>Optimization level = 3</a:t>
            </a:r>
          </a:p>
          <a:p>
            <a:pPr algn="l" defTabSz="2438400">
              <a:lnSpc>
                <a:spcPct val="150000"/>
              </a:lnSpc>
              <a:spcBef>
                <a:spcPts val="1200"/>
              </a:spcBef>
              <a:buClr>
                <a:srgbClr val="BE95FF"/>
              </a:buClr>
              <a:buSzPct val="100000"/>
            </a:pPr>
            <a:r>
              <a:rPr lang="en-US" sz="3200" kern="0" dirty="0">
                <a:solidFill>
                  <a:schemeClr val="bg1"/>
                </a:solidFill>
                <a:ea typeface="+mj-ea"/>
                <a:cs typeface="+mj-cs"/>
                <a:sym typeface="IBM Plex Sans Light"/>
              </a:rPr>
              <a:t>Transpiler Stage Details with Options</a:t>
            </a:r>
          </a:p>
          <a:p>
            <a:pPr marL="1371888" lvl="1" indent="-457200" defTabSz="2438400">
              <a:spcBef>
                <a:spcPts val="1200"/>
              </a:spcBef>
              <a:buClr>
                <a:srgbClr val="BE95FF"/>
              </a:buClr>
              <a:buSzPct val="100000"/>
              <a:buFont typeface="Courier New" panose="02070309020205020404" pitchFamily="49" charset="0"/>
              <a:buChar char="o"/>
            </a:pPr>
            <a:r>
              <a:rPr lang="en-IN" sz="3200" kern="0" dirty="0">
                <a:solidFill>
                  <a:schemeClr val="bg1"/>
                </a:solidFill>
                <a:ea typeface="+mj-ea"/>
                <a:cs typeface="+mj-cs"/>
                <a:sym typeface="IBM Plex Sans Light"/>
              </a:rPr>
              <a:t>Init stage</a:t>
            </a:r>
          </a:p>
          <a:p>
            <a:pPr marL="1371888" lvl="1" indent="-457200" defTabSz="2438400">
              <a:spcBef>
                <a:spcPts val="1200"/>
              </a:spcBef>
              <a:buClr>
                <a:srgbClr val="BE95FF"/>
              </a:buClr>
              <a:buSzPct val="100000"/>
              <a:buFont typeface="Courier New" panose="02070309020205020404" pitchFamily="49" charset="0"/>
              <a:buChar char="o"/>
            </a:pPr>
            <a:r>
              <a:rPr lang="en-IN" sz="3200" kern="0" dirty="0">
                <a:solidFill>
                  <a:schemeClr val="bg1"/>
                </a:solidFill>
                <a:ea typeface="+mj-ea"/>
                <a:cs typeface="+mj-cs"/>
                <a:sym typeface="IBM Plex Sans Light"/>
              </a:rPr>
              <a:t>Layout Stage</a:t>
            </a:r>
          </a:p>
          <a:p>
            <a:pPr marL="1371888" lvl="1" indent="-457200" defTabSz="2438400">
              <a:spcBef>
                <a:spcPts val="1200"/>
              </a:spcBef>
              <a:buClr>
                <a:srgbClr val="BE95FF"/>
              </a:buClr>
              <a:buSzPct val="100000"/>
              <a:buFont typeface="Courier New" panose="02070309020205020404" pitchFamily="49" charset="0"/>
              <a:buChar char="o"/>
            </a:pPr>
            <a:r>
              <a:rPr lang="en-IN" sz="3200" kern="0" dirty="0">
                <a:solidFill>
                  <a:schemeClr val="bg1"/>
                </a:solidFill>
                <a:ea typeface="+mj-ea"/>
                <a:cs typeface="+mj-cs"/>
                <a:sym typeface="IBM Plex Sans Light"/>
              </a:rPr>
              <a:t>Routing Stage</a:t>
            </a:r>
          </a:p>
          <a:p>
            <a:pPr marL="1371888" lvl="1" indent="-457200" defTabSz="2438400">
              <a:spcBef>
                <a:spcPts val="1200"/>
              </a:spcBef>
              <a:buClr>
                <a:srgbClr val="BE95FF"/>
              </a:buClr>
              <a:buSzPct val="100000"/>
              <a:buFont typeface="Courier New" panose="02070309020205020404" pitchFamily="49" charset="0"/>
              <a:buChar char="o"/>
            </a:pPr>
            <a:r>
              <a:rPr lang="en-IN" sz="3200" kern="0" dirty="0">
                <a:solidFill>
                  <a:schemeClr val="bg1"/>
                </a:solidFill>
                <a:ea typeface="+mj-ea"/>
                <a:cs typeface="+mj-cs"/>
                <a:sym typeface="IBM Plex Sans Light"/>
              </a:rPr>
              <a:t>Translation Stage</a:t>
            </a:r>
          </a:p>
          <a:p>
            <a:pPr algn="l" defTabSz="2438400">
              <a:spcBef>
                <a:spcPts val="1200"/>
              </a:spcBef>
              <a:buClr>
                <a:srgbClr val="BE95FF"/>
              </a:buClr>
              <a:buSzPct val="100000"/>
            </a:pPr>
            <a:r>
              <a:rPr lang="en-IN" sz="3200" kern="0" dirty="0">
                <a:solidFill>
                  <a:schemeClr val="bg1"/>
                </a:solidFill>
                <a:ea typeface="+mj-ea"/>
                <a:cs typeface="+mj-cs"/>
                <a:sym typeface="IBM Plex Sans Light"/>
              </a:rPr>
              <a:t>Ecosystem and </a:t>
            </a:r>
            <a:r>
              <a:rPr lang="en-IN" sz="3200" kern="0" dirty="0" err="1">
                <a:solidFill>
                  <a:schemeClr val="bg1"/>
                </a:solidFill>
                <a:ea typeface="+mj-ea"/>
                <a:cs typeface="+mj-cs"/>
                <a:sym typeface="IBM Plex Sans Light"/>
              </a:rPr>
              <a:t>Qiskit</a:t>
            </a:r>
            <a:r>
              <a:rPr lang="en-IN" sz="3200" kern="0" dirty="0">
                <a:solidFill>
                  <a:schemeClr val="bg1"/>
                </a:solidFill>
                <a:ea typeface="+mj-ea"/>
                <a:cs typeface="+mj-cs"/>
                <a:sym typeface="IBM Plex Sans Light"/>
              </a:rPr>
              <a:t> </a:t>
            </a:r>
            <a:r>
              <a:rPr lang="en-IN" sz="3200" kern="0" dirty="0" err="1">
                <a:solidFill>
                  <a:schemeClr val="bg1"/>
                </a:solidFill>
                <a:ea typeface="+mj-ea"/>
                <a:cs typeface="+mj-cs"/>
                <a:sym typeface="IBM Plex Sans Light"/>
              </a:rPr>
              <a:t>Transpiler</a:t>
            </a:r>
            <a:r>
              <a:rPr lang="en-IN" sz="3200" kern="0" dirty="0">
                <a:solidFill>
                  <a:schemeClr val="bg1"/>
                </a:solidFill>
                <a:ea typeface="+mj-ea"/>
                <a:cs typeface="+mj-cs"/>
                <a:sym typeface="IBM Plex Sans Light"/>
              </a:rPr>
              <a:t> Plugin</a:t>
            </a:r>
          </a:p>
        </p:txBody>
      </p:sp>
      <p:pic>
        <p:nvPicPr>
          <p:cNvPr id="14" name="Picture 13" descr="A logo of a company&#10;&#10;Description automatically generated">
            <a:extLst>
              <a:ext uri="{FF2B5EF4-FFF2-40B4-BE49-F238E27FC236}">
                <a16:creationId xmlns:a16="http://schemas.microsoft.com/office/drawing/2014/main" id="{36F098EC-5D92-8666-46E0-FCDF3DC93454}"/>
              </a:ext>
            </a:extLst>
          </p:cNvPr>
          <p:cNvPicPr>
            <a:picLocks noChangeAspect="1"/>
          </p:cNvPicPr>
          <p:nvPr/>
        </p:nvPicPr>
        <p:blipFill>
          <a:blip r:embed="rId4"/>
          <a:stretch>
            <a:fillRect/>
          </a:stretch>
        </p:blipFill>
        <p:spPr>
          <a:xfrm>
            <a:off x="2446863" y="3348713"/>
            <a:ext cx="660297" cy="660297"/>
          </a:xfrm>
          <a:prstGeom prst="rect">
            <a:avLst/>
          </a:prstGeom>
        </p:spPr>
      </p:pic>
      <p:pic>
        <p:nvPicPr>
          <p:cNvPr id="16" name="Picture 15" descr="A logo of a company&#10;&#10;Description automatically generated">
            <a:extLst>
              <a:ext uri="{FF2B5EF4-FFF2-40B4-BE49-F238E27FC236}">
                <a16:creationId xmlns:a16="http://schemas.microsoft.com/office/drawing/2014/main" id="{E10B1A82-5F02-E077-D6E7-A1EEFEA076F6}"/>
              </a:ext>
            </a:extLst>
          </p:cNvPr>
          <p:cNvPicPr>
            <a:picLocks noChangeAspect="1"/>
          </p:cNvPicPr>
          <p:nvPr/>
        </p:nvPicPr>
        <p:blipFill>
          <a:blip r:embed="rId4"/>
          <a:stretch>
            <a:fillRect/>
          </a:stretch>
        </p:blipFill>
        <p:spPr>
          <a:xfrm>
            <a:off x="2446863" y="8553425"/>
            <a:ext cx="660297" cy="660297"/>
          </a:xfrm>
          <a:prstGeom prst="rect">
            <a:avLst/>
          </a:prstGeom>
        </p:spPr>
      </p:pic>
      <p:pic>
        <p:nvPicPr>
          <p:cNvPr id="3" name="Picture 2" descr="A logo of a company&#10;&#10;Description automatically generated">
            <a:extLst>
              <a:ext uri="{FF2B5EF4-FFF2-40B4-BE49-F238E27FC236}">
                <a16:creationId xmlns:a16="http://schemas.microsoft.com/office/drawing/2014/main" id="{F8C51613-9B67-2494-C056-81F5D826706D}"/>
              </a:ext>
            </a:extLst>
          </p:cNvPr>
          <p:cNvPicPr>
            <a:picLocks noChangeAspect="1"/>
          </p:cNvPicPr>
          <p:nvPr/>
        </p:nvPicPr>
        <p:blipFill>
          <a:blip r:embed="rId4"/>
          <a:stretch>
            <a:fillRect/>
          </a:stretch>
        </p:blipFill>
        <p:spPr>
          <a:xfrm>
            <a:off x="2446863" y="4182473"/>
            <a:ext cx="660297" cy="660297"/>
          </a:xfrm>
          <a:prstGeom prst="rect">
            <a:avLst/>
          </a:prstGeom>
        </p:spPr>
      </p:pic>
      <p:pic>
        <p:nvPicPr>
          <p:cNvPr id="6" name="Picture 5" descr="A logo of a company&#10;&#10;Description automatically generated">
            <a:extLst>
              <a:ext uri="{FF2B5EF4-FFF2-40B4-BE49-F238E27FC236}">
                <a16:creationId xmlns:a16="http://schemas.microsoft.com/office/drawing/2014/main" id="{743A5A56-E834-F703-085A-C9388D1E77BE}"/>
              </a:ext>
            </a:extLst>
          </p:cNvPr>
          <p:cNvPicPr>
            <a:picLocks noChangeAspect="1"/>
          </p:cNvPicPr>
          <p:nvPr/>
        </p:nvPicPr>
        <p:blipFill>
          <a:blip r:embed="rId4"/>
          <a:stretch>
            <a:fillRect/>
          </a:stretch>
        </p:blipFill>
        <p:spPr>
          <a:xfrm>
            <a:off x="2446863" y="5118932"/>
            <a:ext cx="660297" cy="660297"/>
          </a:xfrm>
          <a:prstGeom prst="rect">
            <a:avLst/>
          </a:prstGeom>
        </p:spPr>
      </p:pic>
      <p:pic>
        <p:nvPicPr>
          <p:cNvPr id="7" name="Picture 6">
            <a:extLst>
              <a:ext uri="{FF2B5EF4-FFF2-40B4-BE49-F238E27FC236}">
                <a16:creationId xmlns:a16="http://schemas.microsoft.com/office/drawing/2014/main" id="{EE0D9672-468C-B1D0-CB74-A0EEDCBF1BCA}"/>
              </a:ext>
            </a:extLst>
          </p:cNvPr>
          <p:cNvPicPr>
            <a:picLocks noChangeAspect="1"/>
          </p:cNvPicPr>
          <p:nvPr/>
        </p:nvPicPr>
        <p:blipFill>
          <a:blip r:embed="rId5"/>
          <a:stretch>
            <a:fillRect/>
          </a:stretch>
        </p:blipFill>
        <p:spPr>
          <a:xfrm>
            <a:off x="2442638" y="11823263"/>
            <a:ext cx="664522" cy="658425"/>
          </a:xfrm>
          <a:prstGeom prst="rect">
            <a:avLst/>
          </a:prstGeom>
        </p:spPr>
      </p:pic>
    </p:spTree>
    <p:extLst>
      <p:ext uri="{BB962C8B-B14F-4D97-AF65-F5344CB8AC3E}">
        <p14:creationId xmlns:p14="http://schemas.microsoft.com/office/powerpoint/2010/main" val="310366945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35386" y="1136231"/>
            <a:ext cx="17141825" cy="1676106"/>
          </a:xfrm>
        </p:spPr>
        <p:txBody>
          <a:bodyPr/>
          <a:lstStyle/>
          <a:p>
            <a:r>
              <a:rPr lang="en-US" sz="8800" dirty="0">
                <a:solidFill>
                  <a:schemeClr val="tx1"/>
                </a:solidFill>
                <a:latin typeface="+mj-lt"/>
              </a:rPr>
              <a:t>Translation stage</a:t>
            </a:r>
            <a:endParaRPr lang="en-IN" sz="8800" dirty="0">
              <a:solidFill>
                <a:schemeClr val="tx1"/>
              </a:solidFill>
              <a:effectLst/>
              <a:latin typeface="+mj-lt"/>
            </a:endParaRP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40</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719242" y="3156857"/>
            <a:ext cx="18243672" cy="8719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8400">
              <a:buSzPct val="100000"/>
            </a:pPr>
            <a:endParaRPr lang="en-IN" b="1" dirty="0">
              <a:solidFill>
                <a:srgbClr val="FF7EB6"/>
              </a:solidFill>
              <a:effectLst/>
              <a:latin typeface="Consolas" panose="020B0609020204030204" pitchFamily="49" charset="0"/>
            </a:endParaRPr>
          </a:p>
          <a:p>
            <a:pPr algn="l" defTabSz="2438400">
              <a:spcBef>
                <a:spcPts val="2900"/>
              </a:spcBef>
              <a:buSzPct val="100000"/>
            </a:pPr>
            <a:endParaRPr lang="en-IN" kern="0" dirty="0">
              <a:solidFill>
                <a:srgbClr val="000000"/>
              </a:solidFill>
              <a:ea typeface="+mj-ea"/>
              <a:cs typeface="+mj-cs"/>
              <a:sym typeface="IBM Plex Sans Light"/>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
        <p:nvSpPr>
          <p:cNvPr id="18" name="TextBox 17">
            <a:extLst>
              <a:ext uri="{FF2B5EF4-FFF2-40B4-BE49-F238E27FC236}">
                <a16:creationId xmlns:a16="http://schemas.microsoft.com/office/drawing/2014/main" id="{7E023DF1-4A2C-B227-16BE-85E239FAB132}"/>
              </a:ext>
            </a:extLst>
          </p:cNvPr>
          <p:cNvSpPr txBox="1"/>
          <p:nvPr/>
        </p:nvSpPr>
        <p:spPr>
          <a:xfrm>
            <a:off x="729590" y="3156857"/>
            <a:ext cx="17141825" cy="99804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spcBef>
                <a:spcPts val="2900"/>
              </a:spcBef>
              <a:buSzPct val="100000"/>
            </a:pPr>
            <a:r>
              <a:rPr lang="en-US" kern="0" dirty="0">
                <a:solidFill>
                  <a:srgbClr val="000000"/>
                </a:solidFill>
                <a:latin typeface="Consolas" panose="020B0609020204030204" pitchFamily="49" charset="0"/>
                <a:ea typeface="+mj-ea"/>
                <a:cs typeface="+mj-cs"/>
                <a:sym typeface="IBM Plex Sans Light"/>
              </a:rPr>
              <a:t>Let's count the total gate numbers, circuit depth, and scores of </a:t>
            </a:r>
            <a:r>
              <a:rPr lang="en-US" kern="0" dirty="0" err="1">
                <a:solidFill>
                  <a:srgbClr val="000000"/>
                </a:solidFill>
                <a:latin typeface="Consolas" panose="020B0609020204030204" pitchFamily="49" charset="0"/>
                <a:ea typeface="+mj-ea"/>
                <a:cs typeface="+mj-cs"/>
                <a:sym typeface="IBM Plex Sans Light"/>
              </a:rPr>
              <a:t>transpiled</a:t>
            </a:r>
            <a:r>
              <a:rPr lang="en-US" kern="0" dirty="0">
                <a:solidFill>
                  <a:srgbClr val="000000"/>
                </a:solidFill>
                <a:latin typeface="Consolas" panose="020B0609020204030204" pitchFamily="49" charset="0"/>
                <a:ea typeface="+mj-ea"/>
                <a:cs typeface="+mj-cs"/>
                <a:sym typeface="IBM Plex Sans Light"/>
              </a:rPr>
              <a:t> circuits with the default option ('translator') and each optimization level.</a:t>
            </a:r>
          </a:p>
          <a:p>
            <a:pPr algn="l" defTabSz="2438400">
              <a:spcBef>
                <a:spcPts val="2900"/>
              </a:spcBef>
              <a:buSzPct val="100000"/>
            </a:pPr>
            <a:endParaRPr lang="en-US" kern="0" dirty="0">
              <a:solidFill>
                <a:srgbClr val="000000"/>
              </a:solidFill>
              <a:latin typeface="Consolas" panose="020B0609020204030204" pitchFamily="49" charset="0"/>
              <a:ea typeface="+mj-ea"/>
              <a:cs typeface="+mj-cs"/>
              <a:sym typeface="IBM Plex Sans Light"/>
            </a:endParaRPr>
          </a:p>
        </p:txBody>
      </p:sp>
      <p:sp>
        <p:nvSpPr>
          <p:cNvPr id="5" name="Rectangle 1">
            <a:extLst>
              <a:ext uri="{FF2B5EF4-FFF2-40B4-BE49-F238E27FC236}">
                <a16:creationId xmlns:a16="http://schemas.microsoft.com/office/drawing/2014/main" id="{4FD6FB73-51F0-36FF-6F3A-2757A85687DA}"/>
              </a:ext>
            </a:extLst>
          </p:cNvPr>
          <p:cNvSpPr>
            <a:spLocks noChangeArrowheads="1"/>
          </p:cNvSpPr>
          <p:nvPr/>
        </p:nvSpPr>
        <p:spPr bwMode="auto">
          <a:xfrm>
            <a:off x="810724" y="5646884"/>
            <a:ext cx="17771189" cy="649408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err="1">
                <a:ln>
                  <a:noFill/>
                </a:ln>
                <a:solidFill>
                  <a:srgbClr val="BCBEC4"/>
                </a:solidFill>
                <a:effectLst/>
                <a:latin typeface="JetBrains Mono"/>
              </a:rPr>
              <a:t>list_stage_plugins</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"translation"</a:t>
            </a:r>
            <a:r>
              <a:rPr kumimoji="0" lang="en-US" altLang="en-US" sz="3200" b="0" i="0" u="none" strike="noStrike" cap="none" normalizeH="0" baseline="0" dirty="0">
                <a:ln>
                  <a:noFill/>
                </a:ln>
                <a:solidFill>
                  <a:srgbClr val="BCBEC4"/>
                </a:solidFill>
                <a:effectLst/>
                <a:latin typeface="JetBrains Mono"/>
              </a:rPr>
              <a:t>)</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8888C6"/>
                </a:solidFill>
                <a:effectLst/>
                <a:latin typeface="JetBrains Mono"/>
              </a:rPr>
              <a:t>print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"Number of each gates of </a:t>
            </a:r>
            <a:r>
              <a:rPr kumimoji="0" lang="en-US" altLang="en-US" sz="3200" b="0" i="0" u="none" strike="noStrike" cap="none" normalizeH="0" baseline="0" dirty="0" err="1">
                <a:ln>
                  <a:noFill/>
                </a:ln>
                <a:solidFill>
                  <a:srgbClr val="6AAB73"/>
                </a:solidFill>
                <a:effectLst/>
                <a:latin typeface="JetBrains Mono"/>
              </a:rPr>
              <a:t>transpiled</a:t>
            </a:r>
            <a:r>
              <a:rPr kumimoji="0" lang="en-US" altLang="en-US" sz="3200" b="0" i="0" u="none" strike="noStrike" cap="none" normalizeH="0" baseline="0" dirty="0">
                <a:ln>
                  <a:noFill/>
                </a:ln>
                <a:solidFill>
                  <a:srgbClr val="6AAB73"/>
                </a:solidFill>
                <a:effectLst/>
                <a:latin typeface="JetBrains Mono"/>
              </a:rPr>
              <a:t> circuit"</a:t>
            </a:r>
            <a:r>
              <a:rPr kumimoji="0" lang="en-US" altLang="en-US" sz="3200" b="0" i="0" u="none" strike="noStrike" cap="none" normalizeH="0" baseline="0" dirty="0">
                <a:ln>
                  <a:noFill/>
                </a:ln>
                <a:solidFill>
                  <a:srgbClr val="BCBEC4"/>
                </a:solidFill>
                <a:effectLst/>
                <a:latin typeface="JetBrains Mono"/>
              </a:rPr>
              <a:t>)</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8888C6"/>
                </a:solidFill>
                <a:effectLst/>
                <a:latin typeface="JetBrains Mono"/>
              </a:rPr>
              <a:t>print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a:t>
            </a:r>
            <a:r>
              <a:rPr kumimoji="0" lang="en-US" altLang="en-US" sz="3200" b="0" i="0" u="none" strike="noStrike" cap="none" normalizeH="0" baseline="0" dirty="0">
                <a:ln>
                  <a:noFill/>
                </a:ln>
                <a:solidFill>
                  <a:srgbClr val="BCBEC4"/>
                </a:solidFill>
                <a:effectLst/>
                <a:latin typeface="JetBrains Mono"/>
              </a:rPr>
              <a:t>)</a:t>
            </a:r>
            <a:br>
              <a:rPr kumimoji="0" lang="en-US" altLang="en-US" sz="3200" b="0" i="0" u="none" strike="noStrike" cap="none" normalizeH="0" baseline="0" dirty="0">
                <a:ln>
                  <a:noFill/>
                </a:ln>
                <a:solidFill>
                  <a:srgbClr val="BCBEC4"/>
                </a:solidFill>
                <a:effectLst/>
                <a:latin typeface="JetBrains Mono"/>
              </a:rPr>
            </a:b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CF8E6D"/>
                </a:solidFill>
                <a:effectLst/>
                <a:latin typeface="JetBrains Mono"/>
              </a:rPr>
              <a:t>for </a:t>
            </a:r>
            <a:r>
              <a:rPr kumimoji="0" lang="en-US" altLang="en-US" sz="3200" b="0" i="0" u="none" strike="noStrike" cap="none" normalizeH="0" baseline="0" dirty="0" err="1">
                <a:ln>
                  <a:noFill/>
                </a:ln>
                <a:solidFill>
                  <a:srgbClr val="BCBEC4"/>
                </a:solidFill>
                <a:effectLst/>
                <a:latin typeface="JetBrains Mono"/>
              </a:rPr>
              <a:t>i</a:t>
            </a: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a:ln>
                  <a:noFill/>
                </a:ln>
                <a:solidFill>
                  <a:srgbClr val="CF8E6D"/>
                </a:solidFill>
                <a:effectLst/>
                <a:latin typeface="JetBrains Mono"/>
              </a:rPr>
              <a:t>in </a:t>
            </a:r>
            <a:r>
              <a:rPr kumimoji="0" lang="en-US" altLang="en-US" sz="3200" b="0" i="0" u="none" strike="noStrike" cap="none" normalizeH="0" baseline="0" dirty="0">
                <a:ln>
                  <a:noFill/>
                </a:ln>
                <a:solidFill>
                  <a:srgbClr val="8888C6"/>
                </a:solidFill>
                <a:effectLst/>
                <a:latin typeface="JetBrains Mono"/>
              </a:rPr>
              <a:t>range</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2AACB8"/>
                </a:solidFill>
                <a:effectLst/>
                <a:latin typeface="JetBrains Mono"/>
              </a:rPr>
              <a:t>4</a:t>
            </a:r>
            <a:r>
              <a:rPr kumimoji="0" lang="en-US" altLang="en-US" sz="3200" b="0" i="0" u="none" strike="noStrike" cap="none" normalizeH="0" baseline="0" dirty="0">
                <a:ln>
                  <a:noFill/>
                </a:ln>
                <a:solidFill>
                  <a:srgbClr val="BCBEC4"/>
                </a:solidFill>
                <a:effectLst/>
                <a:latin typeface="JetBrains Mono"/>
              </a:rPr>
              <a:t>):</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a:ln>
                  <a:noFill/>
                </a:ln>
                <a:solidFill>
                  <a:srgbClr val="8888C6"/>
                </a:solidFill>
                <a:effectLst/>
                <a:latin typeface="JetBrains Mono"/>
              </a:rPr>
              <a:t>print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f"</a:t>
            </a:r>
            <a:r>
              <a:rPr kumimoji="0" lang="en-US" altLang="en-US" sz="3200" b="0" i="0" u="none" strike="noStrike" cap="none" normalizeH="0" baseline="0" dirty="0">
                <a:ln>
                  <a:noFill/>
                </a:ln>
                <a:solidFill>
                  <a:srgbClr val="CF8E6D"/>
                </a:solidFill>
                <a:effectLst/>
                <a:latin typeface="JetBrains Mono"/>
              </a:rPr>
              <a:t>\</a:t>
            </a:r>
            <a:r>
              <a:rPr kumimoji="0" lang="en-US" altLang="en-US" sz="3200" b="0" i="0" u="none" strike="noStrike" cap="none" normalizeH="0" baseline="0" dirty="0" err="1">
                <a:ln>
                  <a:noFill/>
                </a:ln>
                <a:solidFill>
                  <a:srgbClr val="CF8E6D"/>
                </a:solidFill>
                <a:effectLst/>
                <a:latin typeface="JetBrains Mono"/>
              </a:rPr>
              <a:t>n</a:t>
            </a:r>
            <a:r>
              <a:rPr kumimoji="0" lang="en-US" altLang="en-US" sz="3200" b="0" i="0" u="none" strike="noStrike" cap="none" normalizeH="0" baseline="0" dirty="0" err="1">
                <a:ln>
                  <a:noFill/>
                </a:ln>
                <a:solidFill>
                  <a:srgbClr val="6AAB73"/>
                </a:solidFill>
                <a:effectLst/>
                <a:latin typeface="JetBrains Mono"/>
              </a:rPr>
              <a:t>Optimization</a:t>
            </a:r>
            <a:r>
              <a:rPr kumimoji="0" lang="en-US" altLang="en-US" sz="3200" b="0" i="0" u="none" strike="noStrike" cap="none" normalizeH="0" baseline="0" dirty="0">
                <a:ln>
                  <a:noFill/>
                </a:ln>
                <a:solidFill>
                  <a:srgbClr val="6AAB73"/>
                </a:solidFill>
                <a:effectLst/>
                <a:latin typeface="JetBrains Mono"/>
              </a:rPr>
              <a:t> level </a:t>
            </a:r>
            <a:r>
              <a:rPr kumimoji="0" lang="en-US" altLang="en-US" sz="3200" b="0" i="0" u="none" strike="noStrike" cap="none" normalizeH="0" baseline="0" dirty="0">
                <a:ln>
                  <a:noFill/>
                </a:ln>
                <a:solidFill>
                  <a:srgbClr val="CF8E6D"/>
                </a:solidFill>
                <a:effectLst/>
                <a:latin typeface="JetBrains Mono"/>
              </a:rPr>
              <a:t>{</a:t>
            </a:r>
            <a:r>
              <a:rPr kumimoji="0" lang="en-US" altLang="en-US" sz="3200" b="0" i="0" u="none" strike="noStrike" cap="none" normalizeH="0" baseline="0" dirty="0" err="1">
                <a:ln>
                  <a:noFill/>
                </a:ln>
                <a:solidFill>
                  <a:srgbClr val="BCBEC4"/>
                </a:solidFill>
                <a:effectLst/>
                <a:latin typeface="JetBrains Mono"/>
              </a:rPr>
              <a:t>i</a:t>
            </a:r>
            <a:r>
              <a:rPr kumimoji="0" lang="en-US" altLang="en-US" sz="3200" b="0" i="0" u="none" strike="noStrike" cap="none" normalizeH="0" baseline="0" dirty="0">
                <a:ln>
                  <a:noFill/>
                </a:ln>
                <a:solidFill>
                  <a:srgbClr val="CF8E6D"/>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a:t>
            </a:r>
            <a:r>
              <a:rPr kumimoji="0" lang="en-US" altLang="en-US" sz="3200" b="0" i="0" u="none" strike="noStrike" cap="none" normalizeH="0" baseline="0" dirty="0">
                <a:ln>
                  <a:noFill/>
                </a:ln>
                <a:solidFill>
                  <a:srgbClr val="BCBEC4"/>
                </a:solidFill>
                <a:effectLst/>
                <a:latin typeface="JetBrains Mono"/>
              </a:rPr>
              <a:t>)</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pm = </a:t>
            </a:r>
            <a:r>
              <a:rPr kumimoji="0" lang="en-US" altLang="en-US" sz="3200" b="0" i="0" u="none" strike="noStrike" cap="none" normalizeH="0" baseline="0" dirty="0" err="1">
                <a:ln>
                  <a:noFill/>
                </a:ln>
                <a:solidFill>
                  <a:srgbClr val="BCBEC4"/>
                </a:solidFill>
                <a:effectLst/>
                <a:latin typeface="JetBrains Mono"/>
              </a:rPr>
              <a:t>generate_preset_pass_manager</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AA4926"/>
                </a:solidFill>
                <a:effectLst/>
                <a:latin typeface="JetBrains Mono"/>
              </a:rPr>
              <a:t>backend</a:t>
            </a:r>
            <a:r>
              <a:rPr kumimoji="0" lang="en-US" altLang="en-US" sz="3200" b="0" i="0" u="none" strike="noStrike" cap="none" normalizeH="0" baseline="0" dirty="0">
                <a:ln>
                  <a:noFill/>
                </a:ln>
                <a:solidFill>
                  <a:srgbClr val="BCBEC4"/>
                </a:solidFill>
                <a:effectLst/>
                <a:latin typeface="JetBrains Mono"/>
              </a:rPr>
              <a:t>=backend, </a:t>
            </a:r>
            <a:r>
              <a:rPr kumimoji="0" lang="en-US" altLang="en-US" sz="3200" b="0" i="0" u="none" strike="noStrike" cap="none" normalizeH="0" baseline="0" dirty="0" err="1">
                <a:ln>
                  <a:noFill/>
                </a:ln>
                <a:solidFill>
                  <a:srgbClr val="AA4926"/>
                </a:solidFill>
                <a:effectLst/>
                <a:latin typeface="JetBrains Mono"/>
              </a:rPr>
              <a:t>optimization_level</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err="1">
                <a:ln>
                  <a:noFill/>
                </a:ln>
                <a:solidFill>
                  <a:srgbClr val="BCBEC4"/>
                </a:solidFill>
                <a:effectLst/>
                <a:latin typeface="JetBrains Mono"/>
              </a:rPr>
              <a:t>i</a:t>
            </a: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err="1">
                <a:ln>
                  <a:noFill/>
                </a:ln>
                <a:solidFill>
                  <a:srgbClr val="AA4926"/>
                </a:solidFill>
                <a:effectLst/>
                <a:latin typeface="JetBrains Mono"/>
              </a:rPr>
              <a:t>translation_method</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'translator'</a:t>
            </a: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err="1">
                <a:ln>
                  <a:noFill/>
                </a:ln>
                <a:solidFill>
                  <a:srgbClr val="AA4926"/>
                </a:solidFill>
                <a:effectLst/>
                <a:latin typeface="JetBrains Mono"/>
              </a:rPr>
              <a:t>seed_transpiler</a:t>
            </a:r>
            <a:r>
              <a:rPr kumimoji="0" lang="en-US" altLang="en-US" sz="3200" b="0" i="0" u="none" strike="noStrike" cap="none" normalizeH="0" baseline="0" dirty="0">
                <a:ln>
                  <a:noFill/>
                </a:ln>
                <a:solidFill>
                  <a:srgbClr val="BCBEC4"/>
                </a:solidFill>
                <a:effectLst/>
                <a:latin typeface="JetBrains Mono"/>
              </a:rPr>
              <a:t>=seed)</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err="1">
                <a:ln>
                  <a:noFill/>
                </a:ln>
                <a:solidFill>
                  <a:srgbClr val="BCBEC4"/>
                </a:solidFill>
                <a:effectLst/>
                <a:latin typeface="JetBrains Mono"/>
              </a:rPr>
              <a:t>qc_tr</a:t>
            </a:r>
            <a:r>
              <a:rPr kumimoji="0" lang="en-US" altLang="en-US" sz="3200" b="0" i="0" u="none" strike="noStrike" cap="none" normalizeH="0" baseline="0" dirty="0">
                <a:ln>
                  <a:noFill/>
                </a:ln>
                <a:solidFill>
                  <a:srgbClr val="BCBEC4"/>
                </a:solidFill>
                <a:effectLst/>
                <a:latin typeface="JetBrains Mono"/>
              </a:rPr>
              <a:t> = </a:t>
            </a:r>
            <a:r>
              <a:rPr kumimoji="0" lang="en-US" altLang="en-US" sz="3200" b="0" i="0" u="none" strike="noStrike" cap="none" normalizeH="0" baseline="0" dirty="0" err="1">
                <a:ln>
                  <a:noFill/>
                </a:ln>
                <a:solidFill>
                  <a:srgbClr val="BCBEC4"/>
                </a:solidFill>
                <a:effectLst/>
                <a:latin typeface="JetBrains Mono"/>
              </a:rPr>
              <a:t>pm.run</a:t>
            </a:r>
            <a:r>
              <a:rPr kumimoji="0" lang="en-US" altLang="en-US" sz="3200" b="0" i="0" u="none" strike="noStrike" cap="none" normalizeH="0" baseline="0" dirty="0">
                <a:ln>
                  <a:noFill/>
                </a:ln>
                <a:solidFill>
                  <a:srgbClr val="BCBEC4"/>
                </a:solidFill>
                <a:effectLst/>
                <a:latin typeface="JetBrains Mono"/>
              </a:rPr>
              <a:t>(qc)</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score = scoring(</a:t>
            </a:r>
            <a:r>
              <a:rPr kumimoji="0" lang="en-US" altLang="en-US" sz="3200" b="0" i="0" u="none" strike="noStrike" cap="none" normalizeH="0" baseline="0" dirty="0" err="1">
                <a:ln>
                  <a:noFill/>
                </a:ln>
                <a:solidFill>
                  <a:srgbClr val="BCBEC4"/>
                </a:solidFill>
                <a:effectLst/>
                <a:latin typeface="JetBrains Mono"/>
              </a:rPr>
              <a:t>qc_tr</a:t>
            </a:r>
            <a:r>
              <a:rPr kumimoji="0" lang="en-US" altLang="en-US" sz="3200" b="0" i="0" u="none" strike="noStrike" cap="none" normalizeH="0" baseline="0" dirty="0">
                <a:ln>
                  <a:noFill/>
                </a:ln>
                <a:solidFill>
                  <a:srgbClr val="BCBEC4"/>
                </a:solidFill>
                <a:effectLst/>
                <a:latin typeface="JetBrains Mono"/>
              </a:rPr>
              <a:t>, backend)</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a:ln>
                  <a:noFill/>
                </a:ln>
                <a:solidFill>
                  <a:srgbClr val="CF8E6D"/>
                </a:solidFill>
                <a:effectLst/>
                <a:latin typeface="JetBrains Mono"/>
              </a:rPr>
              <a:t>for </a:t>
            </a:r>
            <a:r>
              <a:rPr kumimoji="0" lang="en-US" altLang="en-US" sz="3200" b="0" i="0" u="none" strike="noStrike" cap="none" normalizeH="0" baseline="0" dirty="0">
                <a:ln>
                  <a:noFill/>
                </a:ln>
                <a:solidFill>
                  <a:srgbClr val="BCBEC4"/>
                </a:solidFill>
                <a:effectLst/>
                <a:latin typeface="JetBrains Mono"/>
              </a:rPr>
              <a:t>key, value </a:t>
            </a:r>
            <a:r>
              <a:rPr kumimoji="0" lang="en-US" altLang="en-US" sz="3200" b="0" i="0" u="none" strike="noStrike" cap="none" normalizeH="0" baseline="0" dirty="0">
                <a:ln>
                  <a:noFill/>
                </a:ln>
                <a:solidFill>
                  <a:srgbClr val="CF8E6D"/>
                </a:solidFill>
                <a:effectLst/>
                <a:latin typeface="JetBrains Mono"/>
              </a:rPr>
              <a:t>in </a:t>
            </a:r>
            <a:r>
              <a:rPr kumimoji="0" lang="en-US" altLang="en-US" sz="3200" b="0" i="0" u="none" strike="noStrike" cap="none" normalizeH="0" baseline="0" dirty="0" err="1">
                <a:ln>
                  <a:noFill/>
                </a:ln>
                <a:solidFill>
                  <a:srgbClr val="BCBEC4"/>
                </a:solidFill>
                <a:effectLst/>
                <a:latin typeface="JetBrains Mono"/>
              </a:rPr>
              <a:t>qc_tr.count_ops</a:t>
            </a:r>
            <a:r>
              <a:rPr kumimoji="0" lang="en-US" altLang="en-US" sz="3200" b="0" i="0" u="none" strike="noStrike" cap="none" normalizeH="0" baseline="0" dirty="0">
                <a:ln>
                  <a:noFill/>
                </a:ln>
                <a:solidFill>
                  <a:srgbClr val="BCBEC4"/>
                </a:solidFill>
                <a:effectLst/>
                <a:latin typeface="JetBrains Mono"/>
              </a:rPr>
              <a:t>().items():</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a:ln>
                  <a:noFill/>
                </a:ln>
                <a:solidFill>
                  <a:srgbClr val="8888C6"/>
                </a:solidFill>
                <a:effectLst/>
                <a:latin typeface="JetBrains Mono"/>
              </a:rPr>
              <a:t>print</a:t>
            </a:r>
            <a:r>
              <a:rPr kumimoji="0" lang="en-US" altLang="en-US" sz="3200" b="0" i="0" u="none" strike="noStrike" cap="none" normalizeH="0" baseline="0" dirty="0">
                <a:ln>
                  <a:noFill/>
                </a:ln>
                <a:solidFill>
                  <a:srgbClr val="BCBEC4"/>
                </a:solidFill>
                <a:effectLst/>
                <a:latin typeface="JetBrains Mono"/>
              </a:rPr>
              <a:t>(key, </a:t>
            </a:r>
            <a:r>
              <a:rPr kumimoji="0" lang="en-US" altLang="en-US" sz="3200" b="0" i="0" u="none" strike="noStrike" cap="none" normalizeH="0" baseline="0" dirty="0">
                <a:ln>
                  <a:noFill/>
                </a:ln>
                <a:solidFill>
                  <a:srgbClr val="6AAB73"/>
                </a:solidFill>
                <a:effectLst/>
                <a:latin typeface="JetBrains Mono"/>
              </a:rPr>
              <a:t>":"</a:t>
            </a:r>
            <a:r>
              <a:rPr kumimoji="0" lang="en-US" altLang="en-US" sz="3200" b="0" i="0" u="none" strike="noStrike" cap="none" normalizeH="0" baseline="0" dirty="0">
                <a:ln>
                  <a:noFill/>
                </a:ln>
                <a:solidFill>
                  <a:srgbClr val="BCBEC4"/>
                </a:solidFill>
                <a:effectLst/>
                <a:latin typeface="JetBrains Mono"/>
              </a:rPr>
              <a:t>, value)</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a:ln>
                  <a:noFill/>
                </a:ln>
                <a:solidFill>
                  <a:srgbClr val="8888C6"/>
                </a:solidFill>
                <a:effectLst/>
                <a:latin typeface="JetBrains Mono"/>
              </a:rPr>
              <a:t>print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err="1">
                <a:ln>
                  <a:noFill/>
                </a:ln>
                <a:solidFill>
                  <a:srgbClr val="6AAB73"/>
                </a:solidFill>
                <a:effectLst/>
                <a:latin typeface="JetBrains Mono"/>
              </a:rPr>
              <a:t>f"Score</a:t>
            </a:r>
            <a:r>
              <a:rPr kumimoji="0" lang="en-US" altLang="en-US" sz="3200" b="0" i="0" u="none" strike="noStrike" cap="none" normalizeH="0" baseline="0" dirty="0">
                <a:ln>
                  <a:noFill/>
                </a:ln>
                <a:solidFill>
                  <a:srgbClr val="6AAB73"/>
                </a:solidFill>
                <a:effectLst/>
                <a:latin typeface="JetBrains Mono"/>
              </a:rPr>
              <a:t>: </a:t>
            </a:r>
            <a:r>
              <a:rPr kumimoji="0" lang="en-US" altLang="en-US" sz="3200" b="0" i="0" u="none" strike="noStrike" cap="none" normalizeH="0" baseline="0" dirty="0">
                <a:ln>
                  <a:noFill/>
                </a:ln>
                <a:solidFill>
                  <a:srgbClr val="CF8E6D"/>
                </a:solidFill>
                <a:effectLst/>
                <a:latin typeface="JetBrains Mono"/>
              </a:rPr>
              <a:t>{</a:t>
            </a:r>
            <a:r>
              <a:rPr kumimoji="0" lang="en-US" altLang="en-US" sz="3200" b="0" i="0" u="none" strike="noStrike" cap="none" normalizeH="0" baseline="0" dirty="0">
                <a:ln>
                  <a:noFill/>
                </a:ln>
                <a:solidFill>
                  <a:srgbClr val="BCBEC4"/>
                </a:solidFill>
                <a:effectLst/>
                <a:latin typeface="JetBrains Mono"/>
              </a:rPr>
              <a:t>score</a:t>
            </a:r>
            <a:r>
              <a:rPr kumimoji="0" lang="en-US" altLang="en-US" sz="3200" b="0" i="0" u="none" strike="noStrike" cap="none" normalizeH="0" baseline="0" dirty="0">
                <a:ln>
                  <a:noFill/>
                </a:ln>
                <a:solidFill>
                  <a:srgbClr val="CF8E6D"/>
                </a:solidFill>
                <a:effectLst/>
                <a:latin typeface="JetBrains Mono"/>
              </a:rPr>
              <a:t>}</a:t>
            </a:r>
            <a:r>
              <a:rPr kumimoji="0" lang="en-US" altLang="en-US" sz="3200" b="0" i="0" u="none" strike="noStrike" cap="none" normalizeH="0" baseline="0" dirty="0">
                <a:ln>
                  <a:noFill/>
                </a:ln>
                <a:solidFill>
                  <a:srgbClr val="6AAB73"/>
                </a:solidFill>
                <a:effectLst/>
                <a:latin typeface="JetBrains Mono"/>
              </a:rPr>
              <a:t>"</a:t>
            </a:r>
            <a:r>
              <a:rPr kumimoji="0" lang="en-US" altLang="en-US" sz="3200" b="0" i="0" u="none" strike="noStrike" cap="none" normalizeH="0" baseline="0" dirty="0">
                <a:ln>
                  <a:noFill/>
                </a:ln>
                <a:solidFill>
                  <a:srgbClr val="BCBEC4"/>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953282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00703" y="1111017"/>
            <a:ext cx="17141825" cy="1676106"/>
          </a:xfrm>
        </p:spPr>
        <p:txBody>
          <a:bodyPr/>
          <a:lstStyle/>
          <a:p>
            <a:r>
              <a:rPr lang="en-US" sz="8800" dirty="0">
                <a:solidFill>
                  <a:schemeClr val="tx1"/>
                </a:solidFill>
                <a:latin typeface="+mj-lt"/>
              </a:rPr>
              <a:t>Translation stage</a:t>
            </a:r>
            <a:endParaRPr lang="en-IN" sz="8800" dirty="0">
              <a:solidFill>
                <a:schemeClr val="tx1"/>
              </a:solidFill>
              <a:effectLst/>
              <a:latin typeface="+mj-lt"/>
            </a:endParaRP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41</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719242" y="3156857"/>
            <a:ext cx="18243672" cy="8719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8400">
              <a:buSzPct val="100000"/>
            </a:pPr>
            <a:endParaRPr lang="en-IN" b="1" dirty="0">
              <a:solidFill>
                <a:srgbClr val="FF7EB6"/>
              </a:solidFill>
              <a:effectLst/>
              <a:latin typeface="Consolas" panose="020B0609020204030204" pitchFamily="49" charset="0"/>
            </a:endParaRPr>
          </a:p>
          <a:p>
            <a:pPr algn="l" defTabSz="2438400">
              <a:spcBef>
                <a:spcPts val="2900"/>
              </a:spcBef>
              <a:buSzPct val="100000"/>
            </a:pPr>
            <a:endParaRPr lang="en-IN" kern="0" dirty="0">
              <a:solidFill>
                <a:srgbClr val="000000"/>
              </a:solidFill>
              <a:ea typeface="+mj-ea"/>
              <a:cs typeface="+mj-cs"/>
              <a:sym typeface="IBM Plex Sans Light"/>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
        <p:nvSpPr>
          <p:cNvPr id="7" name="Rectangle 1">
            <a:extLst>
              <a:ext uri="{FF2B5EF4-FFF2-40B4-BE49-F238E27FC236}">
                <a16:creationId xmlns:a16="http://schemas.microsoft.com/office/drawing/2014/main" id="{E629D624-86FD-B2DA-2666-59C6E903A188}"/>
              </a:ext>
            </a:extLst>
          </p:cNvPr>
          <p:cNvSpPr>
            <a:spLocks noChangeArrowheads="1"/>
          </p:cNvSpPr>
          <p:nvPr/>
        </p:nvSpPr>
        <p:spPr bwMode="auto">
          <a:xfrm>
            <a:off x="949684" y="4773340"/>
            <a:ext cx="17782787" cy="6555641"/>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BCBEC4"/>
                </a:solidFill>
                <a:effectLst/>
                <a:latin typeface="JetBrains Mono"/>
              </a:rPr>
              <a:t>options = [</a:t>
            </a:r>
            <a:r>
              <a:rPr kumimoji="0" lang="en-US" altLang="en-US" sz="2800" b="0" i="0" u="none" strike="noStrike" cap="none" normalizeH="0" baseline="0" dirty="0">
                <a:ln>
                  <a:noFill/>
                </a:ln>
                <a:solidFill>
                  <a:srgbClr val="6AAB73"/>
                </a:solidFill>
                <a:effectLst/>
                <a:latin typeface="JetBrains Mono"/>
              </a:rPr>
              <a:t>'translator'</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6AAB73"/>
                </a:solidFill>
                <a:effectLst/>
                <a:latin typeface="JetBrains Mono"/>
              </a:rPr>
              <a:t>'synthesis'</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8888C6"/>
                </a:solidFill>
                <a:effectLst/>
                <a:latin typeface="JetBrains Mono"/>
              </a:rPr>
              <a:t>print</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"Number of each gates of </a:t>
            </a:r>
            <a:r>
              <a:rPr kumimoji="0" lang="en-US" altLang="en-US" sz="2800" b="0" i="0" u="none" strike="noStrike" cap="none" normalizeH="0" baseline="0" dirty="0" err="1">
                <a:ln>
                  <a:noFill/>
                </a:ln>
                <a:solidFill>
                  <a:srgbClr val="6AAB73"/>
                </a:solidFill>
                <a:effectLst/>
                <a:latin typeface="JetBrains Mono"/>
              </a:rPr>
              <a:t>transpiled</a:t>
            </a:r>
            <a:r>
              <a:rPr kumimoji="0" lang="en-US" altLang="en-US" sz="2800" b="0" i="0" u="none" strike="noStrike" cap="none" normalizeH="0" baseline="0" dirty="0">
                <a:ln>
                  <a:noFill/>
                </a:ln>
                <a:solidFill>
                  <a:srgbClr val="6AAB73"/>
                </a:solidFill>
                <a:effectLst/>
                <a:latin typeface="JetBrains Mono"/>
              </a:rPr>
              <a:t> circuit"</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8888C6"/>
                </a:solidFill>
                <a:effectLst/>
                <a:latin typeface="JetBrains Mono"/>
              </a:rPr>
              <a:t>print</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CF8E6D"/>
                </a:solidFill>
                <a:effectLst/>
                <a:latin typeface="JetBrains Mono"/>
              </a:rPr>
              <a:t>for </a:t>
            </a:r>
            <a:r>
              <a:rPr kumimoji="0" lang="en-US" altLang="en-US" sz="2800" b="0" i="0" u="none" strike="noStrike" cap="none" normalizeH="0" baseline="0" dirty="0">
                <a:ln>
                  <a:noFill/>
                </a:ln>
                <a:solidFill>
                  <a:srgbClr val="BCBEC4"/>
                </a:solidFill>
                <a:effectLst/>
                <a:latin typeface="JetBrains Mono"/>
              </a:rPr>
              <a:t>option </a:t>
            </a:r>
            <a:r>
              <a:rPr kumimoji="0" lang="en-US" altLang="en-US" sz="2800" b="0" i="0" u="none" strike="noStrike" cap="none" normalizeH="0" baseline="0" dirty="0">
                <a:ln>
                  <a:noFill/>
                </a:ln>
                <a:solidFill>
                  <a:srgbClr val="CF8E6D"/>
                </a:solidFill>
                <a:effectLst/>
                <a:latin typeface="JetBrains Mono"/>
              </a:rPr>
              <a:t>in </a:t>
            </a:r>
            <a:r>
              <a:rPr kumimoji="0" lang="en-US" altLang="en-US" sz="2800" b="0" i="0" u="none" strike="noStrike" cap="none" normalizeH="0" baseline="0" dirty="0">
                <a:ln>
                  <a:noFill/>
                </a:ln>
                <a:solidFill>
                  <a:srgbClr val="BCBEC4"/>
                </a:solidFill>
                <a:effectLst/>
                <a:latin typeface="JetBrains Mono"/>
              </a:rPr>
              <a:t>options:</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8888C6"/>
                </a:solidFill>
                <a:effectLst/>
                <a:latin typeface="JetBrains Mono"/>
              </a:rPr>
              <a:t>print</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err="1">
                <a:ln>
                  <a:noFill/>
                </a:ln>
                <a:solidFill>
                  <a:srgbClr val="6AAB73"/>
                </a:solidFill>
                <a:effectLst/>
                <a:latin typeface="JetBrains Mono"/>
              </a:rPr>
              <a:t>f"Layout</a:t>
            </a:r>
            <a:r>
              <a:rPr kumimoji="0" lang="en-US" altLang="en-US" sz="2800" b="0" i="0" u="none" strike="noStrike" cap="none" normalizeH="0" baseline="0" dirty="0">
                <a:ln>
                  <a:noFill/>
                </a:ln>
                <a:solidFill>
                  <a:srgbClr val="6AAB73"/>
                </a:solidFill>
                <a:effectLst/>
                <a:latin typeface="JetBrains Mono"/>
              </a:rPr>
              <a:t> option = </a:t>
            </a:r>
            <a:r>
              <a:rPr kumimoji="0" lang="en-US" altLang="en-US" sz="2800" b="0" i="0" u="none" strike="noStrike" cap="none" normalizeH="0" baseline="0" dirty="0">
                <a:ln>
                  <a:noFill/>
                </a:ln>
                <a:solidFill>
                  <a:srgbClr val="CF8E6D"/>
                </a:solidFill>
                <a:effectLst/>
                <a:latin typeface="JetBrains Mono"/>
              </a:rPr>
              <a:t>{</a:t>
            </a:r>
            <a:r>
              <a:rPr kumimoji="0" lang="en-US" altLang="en-US" sz="2800" b="0" i="0" u="none" strike="noStrike" cap="none" normalizeH="0" baseline="0" dirty="0">
                <a:ln>
                  <a:noFill/>
                </a:ln>
                <a:solidFill>
                  <a:srgbClr val="BCBEC4"/>
                </a:solidFill>
                <a:effectLst/>
                <a:latin typeface="JetBrains Mono"/>
              </a:rPr>
              <a:t>option</a:t>
            </a:r>
            <a:r>
              <a:rPr kumimoji="0" lang="en-US" altLang="en-US" sz="2800" b="0" i="0" u="none" strike="noStrike" cap="none" normalizeH="0" baseline="0" dirty="0">
                <a:ln>
                  <a:noFill/>
                </a:ln>
                <a:solidFill>
                  <a:srgbClr val="CF8E6D"/>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pm = </a:t>
            </a:r>
            <a:r>
              <a:rPr kumimoji="0" lang="en-US" altLang="en-US" sz="2800" b="0" i="0" u="none" strike="noStrike" cap="none" normalizeH="0" baseline="0" dirty="0" err="1">
                <a:ln>
                  <a:noFill/>
                </a:ln>
                <a:solidFill>
                  <a:srgbClr val="BCBEC4"/>
                </a:solidFill>
                <a:effectLst/>
                <a:latin typeface="JetBrains Mono"/>
              </a:rPr>
              <a:t>generate_preset_pass_manager</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AA4926"/>
                </a:solidFill>
                <a:effectLst/>
                <a:latin typeface="JetBrains Mono"/>
              </a:rPr>
              <a:t>backend</a:t>
            </a:r>
            <a:r>
              <a:rPr kumimoji="0" lang="en-US" altLang="en-US" sz="2800" b="0" i="0" u="none" strike="noStrike" cap="none" normalizeH="0" baseline="0" dirty="0">
                <a:ln>
                  <a:noFill/>
                </a:ln>
                <a:solidFill>
                  <a:srgbClr val="BCBEC4"/>
                </a:solidFill>
                <a:effectLst/>
                <a:latin typeface="JetBrains Mono"/>
              </a:rPr>
              <a:t>=backend, </a:t>
            </a:r>
            <a:r>
              <a:rPr kumimoji="0" lang="en-US" altLang="en-US" sz="2800" b="0" i="0" u="none" strike="noStrike" cap="none" normalizeH="0" baseline="0" dirty="0" err="1">
                <a:ln>
                  <a:noFill/>
                </a:ln>
                <a:solidFill>
                  <a:srgbClr val="AA4926"/>
                </a:solidFill>
                <a:effectLst/>
                <a:latin typeface="JetBrains Mono"/>
              </a:rPr>
              <a:t>optimization_level</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3</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translation_method</a:t>
            </a:r>
            <a:r>
              <a:rPr kumimoji="0" lang="en-US" altLang="en-US" sz="2800" b="0" i="0" u="none" strike="noStrike" cap="none" normalizeH="0" baseline="0" dirty="0">
                <a:ln>
                  <a:noFill/>
                </a:ln>
                <a:solidFill>
                  <a:srgbClr val="BCBEC4"/>
                </a:solidFill>
                <a:effectLst/>
                <a:latin typeface="JetBrains Mono"/>
              </a:rPr>
              <a:t>=option, </a:t>
            </a:r>
            <a:r>
              <a:rPr kumimoji="0" lang="en-US" altLang="en-US" sz="2800" b="0" i="0" u="none" strike="noStrike" cap="none" normalizeH="0" baseline="0" dirty="0" err="1">
                <a:ln>
                  <a:noFill/>
                </a:ln>
                <a:solidFill>
                  <a:srgbClr val="AA4926"/>
                </a:solidFill>
                <a:effectLst/>
                <a:latin typeface="JetBrains Mono"/>
              </a:rPr>
              <a:t>seed_transpiler</a:t>
            </a:r>
            <a:r>
              <a:rPr kumimoji="0" lang="en-US" altLang="en-US" sz="2800" b="0" i="0" u="none" strike="noStrike" cap="none" normalizeH="0" baseline="0" dirty="0">
                <a:ln>
                  <a:noFill/>
                </a:ln>
                <a:solidFill>
                  <a:srgbClr val="BCBEC4"/>
                </a:solidFill>
                <a:effectLst/>
                <a:latin typeface="JetBrains Mono"/>
              </a:rPr>
              <a:t>=seed)</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BCBEC4"/>
                </a:solidFill>
                <a:effectLst/>
                <a:latin typeface="JetBrains Mono"/>
              </a:rPr>
              <a:t>qc_tr</a:t>
            </a:r>
            <a:r>
              <a:rPr kumimoji="0" lang="en-US" altLang="en-US" sz="2800" b="0" i="0" u="none" strike="noStrike" cap="none" normalizeH="0" baseline="0" dirty="0">
                <a:ln>
                  <a:noFill/>
                </a:ln>
                <a:solidFill>
                  <a:srgbClr val="BCBEC4"/>
                </a:solidFill>
                <a:effectLst/>
                <a:latin typeface="JetBrains Mono"/>
              </a:rPr>
              <a:t> = </a:t>
            </a:r>
            <a:r>
              <a:rPr kumimoji="0" lang="en-US" altLang="en-US" sz="2800" b="0" i="0" u="none" strike="noStrike" cap="none" normalizeH="0" baseline="0" dirty="0" err="1">
                <a:ln>
                  <a:noFill/>
                </a:ln>
                <a:solidFill>
                  <a:srgbClr val="BCBEC4"/>
                </a:solidFill>
                <a:effectLst/>
                <a:latin typeface="JetBrains Mono"/>
              </a:rPr>
              <a:t>pm.run</a:t>
            </a:r>
            <a:r>
              <a:rPr kumimoji="0" lang="en-US" altLang="en-US" sz="2800" b="0" i="0" u="none" strike="noStrike" cap="none" normalizeH="0" baseline="0" dirty="0">
                <a:ln>
                  <a:noFill/>
                </a:ln>
                <a:solidFill>
                  <a:srgbClr val="BCBEC4"/>
                </a:solidFill>
                <a:effectLst/>
                <a:latin typeface="JetBrains Mono"/>
              </a:rPr>
              <a:t>(qc)</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score = scoring(</a:t>
            </a:r>
            <a:r>
              <a:rPr kumimoji="0" lang="en-US" altLang="en-US" sz="2800" b="0" i="0" u="none" strike="noStrike" cap="none" normalizeH="0" baseline="0" dirty="0" err="1">
                <a:ln>
                  <a:noFill/>
                </a:ln>
                <a:solidFill>
                  <a:srgbClr val="BCBEC4"/>
                </a:solidFill>
                <a:effectLst/>
                <a:latin typeface="JetBrains Mono"/>
              </a:rPr>
              <a:t>qc_tr</a:t>
            </a:r>
            <a:r>
              <a:rPr kumimoji="0" lang="en-US" altLang="en-US" sz="2800" b="0" i="0" u="none" strike="noStrike" cap="none" normalizeH="0" baseline="0" dirty="0">
                <a:ln>
                  <a:noFill/>
                </a:ln>
                <a:solidFill>
                  <a:srgbClr val="BCBEC4"/>
                </a:solidFill>
                <a:effectLst/>
                <a:latin typeface="JetBrains Mono"/>
              </a:rPr>
              <a:t>, backend)</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for </a:t>
            </a:r>
            <a:r>
              <a:rPr kumimoji="0" lang="en-US" altLang="en-US" sz="2800" b="0" i="0" u="none" strike="noStrike" cap="none" normalizeH="0" baseline="0" dirty="0">
                <a:ln>
                  <a:noFill/>
                </a:ln>
                <a:solidFill>
                  <a:srgbClr val="BCBEC4"/>
                </a:solidFill>
                <a:effectLst/>
                <a:latin typeface="JetBrains Mono"/>
              </a:rPr>
              <a:t>key, value </a:t>
            </a:r>
            <a:r>
              <a:rPr kumimoji="0" lang="en-US" altLang="en-US" sz="2800" b="0" i="0" u="none" strike="noStrike" cap="none" normalizeH="0" baseline="0" dirty="0">
                <a:ln>
                  <a:noFill/>
                </a:ln>
                <a:solidFill>
                  <a:srgbClr val="CF8E6D"/>
                </a:solidFill>
                <a:effectLst/>
                <a:latin typeface="JetBrains Mono"/>
              </a:rPr>
              <a:t>in </a:t>
            </a:r>
            <a:r>
              <a:rPr kumimoji="0" lang="en-US" altLang="en-US" sz="2800" b="0" i="0" u="none" strike="noStrike" cap="none" normalizeH="0" baseline="0" dirty="0" err="1">
                <a:ln>
                  <a:noFill/>
                </a:ln>
                <a:solidFill>
                  <a:srgbClr val="BCBEC4"/>
                </a:solidFill>
                <a:effectLst/>
                <a:latin typeface="JetBrains Mono"/>
              </a:rPr>
              <a:t>qc_tr.count_ops</a:t>
            </a:r>
            <a:r>
              <a:rPr kumimoji="0" lang="en-US" altLang="en-US" sz="2800" b="0" i="0" u="none" strike="noStrike" cap="none" normalizeH="0" baseline="0" dirty="0">
                <a:ln>
                  <a:noFill/>
                </a:ln>
                <a:solidFill>
                  <a:srgbClr val="BCBEC4"/>
                </a:solidFill>
                <a:effectLst/>
                <a:latin typeface="JetBrains Mono"/>
              </a:rPr>
              <a:t>().items():</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8888C6"/>
                </a:solidFill>
                <a:effectLst/>
                <a:latin typeface="JetBrains Mono"/>
              </a:rPr>
              <a:t>print</a:t>
            </a:r>
            <a:r>
              <a:rPr kumimoji="0" lang="en-US" altLang="en-US" sz="2800" b="0" i="0" u="none" strike="noStrike" cap="none" normalizeH="0" baseline="0" dirty="0">
                <a:ln>
                  <a:noFill/>
                </a:ln>
                <a:solidFill>
                  <a:srgbClr val="BCBEC4"/>
                </a:solidFill>
                <a:effectLst/>
                <a:latin typeface="JetBrains Mono"/>
              </a:rPr>
              <a:t>(key, </a:t>
            </a:r>
            <a:r>
              <a:rPr kumimoji="0" lang="en-US" altLang="en-US" sz="2800" b="0" i="0" u="none" strike="noStrike" cap="none" normalizeH="0" baseline="0" dirty="0">
                <a:ln>
                  <a:noFill/>
                </a:ln>
                <a:solidFill>
                  <a:srgbClr val="6AAB73"/>
                </a:solidFill>
                <a:effectLst/>
                <a:latin typeface="JetBrains Mono"/>
              </a:rPr>
              <a:t>":"</a:t>
            </a:r>
            <a:r>
              <a:rPr kumimoji="0" lang="en-US" altLang="en-US" sz="2800" b="0" i="0" u="none" strike="noStrike" cap="none" normalizeH="0" baseline="0" dirty="0">
                <a:ln>
                  <a:noFill/>
                </a:ln>
                <a:solidFill>
                  <a:srgbClr val="BCBEC4"/>
                </a:solidFill>
                <a:effectLst/>
                <a:latin typeface="JetBrains Mono"/>
              </a:rPr>
              <a:t>, value)</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8888C6"/>
                </a:solidFill>
                <a:effectLst/>
                <a:latin typeface="JetBrains Mono"/>
              </a:rPr>
              <a:t>print</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err="1">
                <a:ln>
                  <a:noFill/>
                </a:ln>
                <a:solidFill>
                  <a:srgbClr val="6AAB73"/>
                </a:solidFill>
                <a:effectLst/>
                <a:latin typeface="JetBrains Mono"/>
              </a:rPr>
              <a:t>f"Score</a:t>
            </a:r>
            <a:r>
              <a:rPr kumimoji="0" lang="en-US" altLang="en-US" sz="2800" b="0" i="0" u="none" strike="noStrike" cap="none" normalizeH="0" baseline="0" dirty="0">
                <a:ln>
                  <a:noFill/>
                </a:ln>
                <a:solidFill>
                  <a:srgbClr val="6AAB73"/>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a:t>
            </a:r>
            <a:r>
              <a:rPr kumimoji="0" lang="en-US" altLang="en-US" sz="2800" b="0" i="0" u="none" strike="noStrike" cap="none" normalizeH="0" baseline="0" dirty="0">
                <a:ln>
                  <a:noFill/>
                </a:ln>
                <a:solidFill>
                  <a:srgbClr val="BCBEC4"/>
                </a:solidFill>
                <a:effectLst/>
                <a:latin typeface="JetBrains Mono"/>
              </a:rPr>
              <a:t>score</a:t>
            </a:r>
            <a:r>
              <a:rPr kumimoji="0" lang="en-US" altLang="en-US" sz="2800" b="0" i="0" u="none" strike="noStrike" cap="none" normalizeH="0" baseline="0" dirty="0">
                <a:ln>
                  <a:noFill/>
                </a:ln>
                <a:solidFill>
                  <a:srgbClr val="CF8E6D"/>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8888C6"/>
                </a:solidFill>
                <a:effectLst/>
                <a:latin typeface="JetBrains Mono"/>
              </a:rPr>
              <a:t>print</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a:t>
            </a:r>
            <a:r>
              <a:rPr kumimoji="0" lang="en-US" altLang="en-US" sz="2800" b="0" i="0" u="none" strike="noStrike" cap="none" normalizeH="0" baseline="0" dirty="0">
                <a:ln>
                  <a:noFill/>
                </a:ln>
                <a:solidFill>
                  <a:srgbClr val="CF8E6D"/>
                </a:solidFill>
                <a:effectLst/>
                <a:latin typeface="JetBrains Mono"/>
              </a:rPr>
              <a:t>\n</a:t>
            </a:r>
            <a:r>
              <a:rPr kumimoji="0" lang="en-US" altLang="en-US" sz="2800" b="0" i="0" u="none" strike="noStrike" cap="none" normalizeH="0" baseline="0" dirty="0">
                <a:ln>
                  <a:noFill/>
                </a:ln>
                <a:solidFill>
                  <a:srgbClr val="6AAB73"/>
                </a:solidFill>
                <a:effectLst/>
                <a:latin typeface="JetBrains Mono"/>
              </a:rPr>
              <a:t>"</a:t>
            </a:r>
            <a:r>
              <a:rPr kumimoji="0" lang="en-US" altLang="en-US" sz="2800" b="0" i="0" u="none" strike="noStrike" cap="none" normalizeH="0" baseline="0" dirty="0">
                <a:ln>
                  <a:noFill/>
                </a:ln>
                <a:solidFill>
                  <a:srgbClr val="BCBEC4"/>
                </a:solidFill>
                <a:effectLst/>
                <a:latin typeface="JetBrains Mono"/>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2372854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00703" y="1136231"/>
            <a:ext cx="17141825" cy="1676106"/>
          </a:xfrm>
        </p:spPr>
        <p:txBody>
          <a:bodyPr/>
          <a:lstStyle/>
          <a:p>
            <a:r>
              <a:rPr lang="en-US" sz="8800" dirty="0">
                <a:solidFill>
                  <a:schemeClr val="tx1"/>
                </a:solidFill>
                <a:latin typeface="+mj-lt"/>
              </a:rPr>
              <a:t>Translation stage</a:t>
            </a:r>
            <a:endParaRPr lang="en-IN" sz="8800" dirty="0">
              <a:solidFill>
                <a:schemeClr val="tx1"/>
              </a:solidFill>
              <a:effectLst/>
              <a:latin typeface="+mj-lt"/>
            </a:endParaRP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42</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719242" y="3156857"/>
            <a:ext cx="18243672" cy="8719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8400">
              <a:buSzPct val="100000"/>
            </a:pPr>
            <a:endParaRPr lang="en-IN" b="1" dirty="0">
              <a:solidFill>
                <a:srgbClr val="FF7EB6"/>
              </a:solidFill>
              <a:effectLst/>
              <a:latin typeface="Consolas" panose="020B0609020204030204" pitchFamily="49" charset="0"/>
            </a:endParaRPr>
          </a:p>
          <a:p>
            <a:pPr algn="l" defTabSz="2438400">
              <a:spcBef>
                <a:spcPts val="2900"/>
              </a:spcBef>
              <a:buSzPct val="100000"/>
            </a:pPr>
            <a:endParaRPr lang="en-IN" kern="0" dirty="0">
              <a:solidFill>
                <a:srgbClr val="000000"/>
              </a:solidFill>
              <a:ea typeface="+mj-ea"/>
              <a:cs typeface="+mj-cs"/>
              <a:sym typeface="IBM Plex Sans Light"/>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
        <p:nvSpPr>
          <p:cNvPr id="14" name="Rectangle 2">
            <a:extLst>
              <a:ext uri="{FF2B5EF4-FFF2-40B4-BE49-F238E27FC236}">
                <a16:creationId xmlns:a16="http://schemas.microsoft.com/office/drawing/2014/main" id="{AC6A438B-10BB-A1E2-2644-19E5D518B985}"/>
              </a:ext>
            </a:extLst>
          </p:cNvPr>
          <p:cNvSpPr>
            <a:spLocks noChangeArrowheads="1"/>
          </p:cNvSpPr>
          <p:nvPr/>
        </p:nvSpPr>
        <p:spPr bwMode="auto">
          <a:xfrm>
            <a:off x="1074046" y="5123430"/>
            <a:ext cx="17708812" cy="612475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rgbClr val="BCBEC4"/>
                </a:solidFill>
                <a:effectLst/>
                <a:latin typeface="JetBrains Mono"/>
              </a:rPr>
              <a:t>tr_depths</a:t>
            </a:r>
            <a:r>
              <a:rPr kumimoji="0" lang="en-US" altLang="en-US" sz="2800" b="0" i="0" u="none" strike="noStrike" cap="none" normalizeH="0" baseline="0" dirty="0">
                <a:ln>
                  <a:noFill/>
                </a:ln>
                <a:solidFill>
                  <a:srgbClr val="BCBEC4"/>
                </a:solidFill>
                <a:effectLst/>
                <a:latin typeface="JetBrains Mono"/>
              </a:rPr>
              <a:t> = []</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err="1">
                <a:ln>
                  <a:noFill/>
                </a:ln>
                <a:solidFill>
                  <a:srgbClr val="BCBEC4"/>
                </a:solidFill>
                <a:effectLst/>
                <a:latin typeface="JetBrains Mono"/>
              </a:rPr>
              <a:t>tr_gate_counts</a:t>
            </a:r>
            <a:r>
              <a:rPr kumimoji="0" lang="en-US" altLang="en-US" sz="2800" b="0" i="0" u="none" strike="noStrike" cap="none" normalizeH="0" baseline="0" dirty="0">
                <a:ln>
                  <a:noFill/>
                </a:ln>
                <a:solidFill>
                  <a:srgbClr val="BCBEC4"/>
                </a:solidFill>
                <a:effectLst/>
                <a:latin typeface="JetBrains Mono"/>
              </a:rPr>
              <a:t> = []</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err="1">
                <a:ln>
                  <a:noFill/>
                </a:ln>
                <a:solidFill>
                  <a:srgbClr val="BCBEC4"/>
                </a:solidFill>
                <a:effectLst/>
                <a:latin typeface="JetBrains Mono"/>
              </a:rPr>
              <a:t>tr_scores</a:t>
            </a:r>
            <a:r>
              <a:rPr kumimoji="0" lang="en-US" altLang="en-US" sz="2800" b="0" i="0" u="none" strike="noStrike" cap="none" normalizeH="0" baseline="0" dirty="0">
                <a:ln>
                  <a:noFill/>
                </a:ln>
                <a:solidFill>
                  <a:srgbClr val="BCBEC4"/>
                </a:solidFill>
                <a:effectLst/>
                <a:latin typeface="JetBrains Mono"/>
              </a:rPr>
              <a:t> = []</a:t>
            </a:r>
            <a:br>
              <a:rPr kumimoji="0" lang="en-US" altLang="en-US" sz="2800" b="0" i="0" u="none" strike="noStrike" cap="none" normalizeH="0" baseline="0" dirty="0">
                <a:ln>
                  <a:noFill/>
                </a:ln>
                <a:solidFill>
                  <a:srgbClr val="BCBEC4"/>
                </a:solidFill>
                <a:effectLst/>
                <a:latin typeface="JetBrains Mono"/>
              </a:rPr>
            </a:b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options = [</a:t>
            </a:r>
            <a:r>
              <a:rPr kumimoji="0" lang="en-US" altLang="en-US" sz="2800" b="0" i="0" u="none" strike="noStrike" cap="none" normalizeH="0" baseline="0" dirty="0">
                <a:ln>
                  <a:noFill/>
                </a:ln>
                <a:solidFill>
                  <a:srgbClr val="6AAB73"/>
                </a:solidFill>
                <a:effectLst/>
                <a:latin typeface="JetBrains Mono"/>
              </a:rPr>
              <a:t>'translator'</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6AAB73"/>
                </a:solidFill>
                <a:effectLst/>
                <a:latin typeface="JetBrains Mono"/>
              </a:rPr>
              <a:t>'synthesis'</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CF8E6D"/>
                </a:solidFill>
                <a:effectLst/>
                <a:latin typeface="JetBrains Mono"/>
              </a:rPr>
              <a:t>for </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in </a:t>
            </a:r>
            <a:r>
              <a:rPr kumimoji="0" lang="en-US" altLang="en-US" sz="2800" b="0" i="0" u="none" strike="noStrike" cap="none" normalizeH="0" baseline="0" dirty="0">
                <a:ln>
                  <a:noFill/>
                </a:ln>
                <a:solidFill>
                  <a:srgbClr val="8888C6"/>
                </a:solidFill>
                <a:effectLst/>
                <a:latin typeface="JetBrains Mono"/>
              </a:rPr>
              <a:t>range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4</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for </a:t>
            </a:r>
            <a:r>
              <a:rPr kumimoji="0" lang="en-US" altLang="en-US" sz="2800" b="0" i="0" u="none" strike="noStrike" cap="none" normalizeH="0" baseline="0" dirty="0">
                <a:ln>
                  <a:noFill/>
                </a:ln>
                <a:solidFill>
                  <a:srgbClr val="BCBEC4"/>
                </a:solidFill>
                <a:effectLst/>
                <a:latin typeface="JetBrains Mono"/>
              </a:rPr>
              <a:t>option </a:t>
            </a:r>
            <a:r>
              <a:rPr kumimoji="0" lang="en-US" altLang="en-US" sz="2800" b="0" i="0" u="none" strike="noStrike" cap="none" normalizeH="0" baseline="0" dirty="0">
                <a:ln>
                  <a:noFill/>
                </a:ln>
                <a:solidFill>
                  <a:srgbClr val="CF8E6D"/>
                </a:solidFill>
                <a:effectLst/>
                <a:latin typeface="JetBrains Mono"/>
              </a:rPr>
              <a:t>in </a:t>
            </a:r>
            <a:r>
              <a:rPr kumimoji="0" lang="en-US" altLang="en-US" sz="2800" b="0" i="0" u="none" strike="noStrike" cap="none" normalizeH="0" baseline="0" dirty="0">
                <a:ln>
                  <a:noFill/>
                </a:ln>
                <a:solidFill>
                  <a:srgbClr val="BCBEC4"/>
                </a:solidFill>
                <a:effectLst/>
                <a:latin typeface="JetBrains Mono"/>
              </a:rPr>
              <a:t>options:</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pm = </a:t>
            </a:r>
            <a:r>
              <a:rPr kumimoji="0" lang="en-US" altLang="en-US" sz="2800" b="0" i="0" u="none" strike="noStrike" cap="none" normalizeH="0" baseline="0" dirty="0" err="1">
                <a:ln>
                  <a:noFill/>
                </a:ln>
                <a:solidFill>
                  <a:srgbClr val="BCBEC4"/>
                </a:solidFill>
                <a:effectLst/>
                <a:latin typeface="JetBrains Mono"/>
              </a:rPr>
              <a:t>generate_preset_pass_manager</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AA4926"/>
                </a:solidFill>
                <a:effectLst/>
                <a:latin typeface="JetBrains Mono"/>
              </a:rPr>
              <a:t>backend</a:t>
            </a:r>
            <a:r>
              <a:rPr kumimoji="0" lang="en-US" altLang="en-US" sz="2800" b="0" i="0" u="none" strike="noStrike" cap="none" normalizeH="0" baseline="0" dirty="0">
                <a:ln>
                  <a:noFill/>
                </a:ln>
                <a:solidFill>
                  <a:srgbClr val="BCBEC4"/>
                </a:solidFill>
                <a:effectLst/>
                <a:latin typeface="JetBrains Mono"/>
              </a:rPr>
              <a:t>=backend, </a:t>
            </a:r>
            <a:r>
              <a:rPr kumimoji="0" lang="en-US" altLang="en-US" sz="2800" b="0" i="0" u="none" strike="noStrike" cap="none" normalizeH="0" baseline="0" dirty="0" err="1">
                <a:ln>
                  <a:noFill/>
                </a:ln>
                <a:solidFill>
                  <a:srgbClr val="AA4926"/>
                </a:solidFill>
                <a:effectLst/>
                <a:latin typeface="JetBrains Mono"/>
              </a:rPr>
              <a:t>optimization_level</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translation_method</a:t>
            </a:r>
            <a:r>
              <a:rPr kumimoji="0" lang="en-US" altLang="en-US" sz="2800" b="0" i="0" u="none" strike="noStrike" cap="none" normalizeH="0" baseline="0" dirty="0">
                <a:ln>
                  <a:noFill/>
                </a:ln>
                <a:solidFill>
                  <a:srgbClr val="BCBEC4"/>
                </a:solidFill>
                <a:effectLst/>
                <a:latin typeface="JetBrains Mono"/>
              </a:rPr>
              <a:t>=option, </a:t>
            </a:r>
            <a:r>
              <a:rPr kumimoji="0" lang="en-US" altLang="en-US" sz="2800" b="0" i="0" u="none" strike="noStrike" cap="none" normalizeH="0" baseline="0" dirty="0" err="1">
                <a:ln>
                  <a:noFill/>
                </a:ln>
                <a:solidFill>
                  <a:srgbClr val="AA4926"/>
                </a:solidFill>
                <a:effectLst/>
                <a:latin typeface="JetBrains Mono"/>
              </a:rPr>
              <a:t>seed_transpiler</a:t>
            </a:r>
            <a:r>
              <a:rPr kumimoji="0" lang="en-US" altLang="en-US" sz="2800" b="0" i="0" u="none" strike="noStrike" cap="none" normalizeH="0" baseline="0" dirty="0">
                <a:ln>
                  <a:noFill/>
                </a:ln>
                <a:solidFill>
                  <a:srgbClr val="BCBEC4"/>
                </a:solidFill>
                <a:effectLst/>
                <a:latin typeface="JetBrains Mono"/>
              </a:rPr>
              <a:t>=seed)</a:t>
            </a:r>
            <a:br>
              <a:rPr kumimoji="0" lang="en-US" altLang="en-US" sz="2800" b="0" i="0" u="none" strike="noStrike" cap="none" normalizeH="0" baseline="0" dirty="0">
                <a:ln>
                  <a:noFill/>
                </a:ln>
                <a:solidFill>
                  <a:srgbClr val="BCBEC4"/>
                </a:solidFill>
                <a:effectLst/>
                <a:latin typeface="JetBrains Mono"/>
              </a:rPr>
            </a:b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BCBEC4"/>
                </a:solidFill>
                <a:effectLst/>
                <a:latin typeface="JetBrains Mono"/>
              </a:rPr>
              <a:t>tr_depths.append</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err="1">
                <a:ln>
                  <a:noFill/>
                </a:ln>
                <a:solidFill>
                  <a:srgbClr val="BCBEC4"/>
                </a:solidFill>
                <a:effectLst/>
                <a:latin typeface="JetBrains Mono"/>
              </a:rPr>
              <a:t>pm.run</a:t>
            </a:r>
            <a:r>
              <a:rPr kumimoji="0" lang="en-US" altLang="en-US" sz="2800" b="0" i="0" u="none" strike="noStrike" cap="none" normalizeH="0" baseline="0" dirty="0">
                <a:ln>
                  <a:noFill/>
                </a:ln>
                <a:solidFill>
                  <a:srgbClr val="BCBEC4"/>
                </a:solidFill>
                <a:effectLst/>
                <a:latin typeface="JetBrains Mono"/>
              </a:rPr>
              <a:t>(qc).depth())</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BCBEC4"/>
                </a:solidFill>
                <a:effectLst/>
                <a:latin typeface="JetBrains Mono"/>
              </a:rPr>
              <a:t>tr_gate_counts.append</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8888C6"/>
                </a:solidFill>
                <a:effectLst/>
                <a:latin typeface="JetBrains Mono"/>
              </a:rPr>
              <a:t>sum</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err="1">
                <a:ln>
                  <a:noFill/>
                </a:ln>
                <a:solidFill>
                  <a:srgbClr val="BCBEC4"/>
                </a:solidFill>
                <a:effectLst/>
                <a:latin typeface="JetBrains Mono"/>
              </a:rPr>
              <a:t>pm.run</a:t>
            </a:r>
            <a:r>
              <a:rPr kumimoji="0" lang="en-US" altLang="en-US" sz="2800" b="0" i="0" u="none" strike="noStrike" cap="none" normalizeH="0" baseline="0" dirty="0">
                <a:ln>
                  <a:noFill/>
                </a:ln>
                <a:solidFill>
                  <a:srgbClr val="BCBEC4"/>
                </a:solidFill>
                <a:effectLst/>
                <a:latin typeface="JetBrains Mono"/>
              </a:rPr>
              <a:t>(qc).</a:t>
            </a:r>
            <a:r>
              <a:rPr kumimoji="0" lang="en-US" altLang="en-US" sz="2800" b="0" i="0" u="none" strike="noStrike" cap="none" normalizeH="0" baseline="0" dirty="0" err="1">
                <a:ln>
                  <a:noFill/>
                </a:ln>
                <a:solidFill>
                  <a:srgbClr val="BCBEC4"/>
                </a:solidFill>
                <a:effectLst/>
                <a:latin typeface="JetBrains Mono"/>
              </a:rPr>
              <a:t>count_ops</a:t>
            </a:r>
            <a:r>
              <a:rPr kumimoji="0" lang="en-US" altLang="en-US" sz="2800" b="0" i="0" u="none" strike="noStrike" cap="none" normalizeH="0" baseline="0" dirty="0">
                <a:ln>
                  <a:noFill/>
                </a:ln>
                <a:solidFill>
                  <a:srgbClr val="BCBEC4"/>
                </a:solidFill>
                <a:effectLst/>
                <a:latin typeface="JetBrains Mono"/>
              </a:rPr>
              <a:t>().values()))</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BCBEC4"/>
                </a:solidFill>
                <a:effectLst/>
                <a:latin typeface="JetBrains Mono"/>
              </a:rPr>
              <a:t>tr_scores.append</a:t>
            </a:r>
            <a:r>
              <a:rPr kumimoji="0" lang="en-US" altLang="en-US" sz="2800" b="0" i="0" u="none" strike="noStrike" cap="none" normalizeH="0" baseline="0" dirty="0">
                <a:ln>
                  <a:noFill/>
                </a:ln>
                <a:solidFill>
                  <a:srgbClr val="BCBEC4"/>
                </a:solidFill>
                <a:effectLst/>
                <a:latin typeface="JetBrains Mono"/>
              </a:rPr>
              <a:t>(scoring(</a:t>
            </a:r>
            <a:r>
              <a:rPr kumimoji="0" lang="en-US" altLang="en-US" sz="2800" b="0" i="0" u="none" strike="noStrike" cap="none" normalizeH="0" baseline="0" dirty="0" err="1">
                <a:ln>
                  <a:noFill/>
                </a:ln>
                <a:solidFill>
                  <a:srgbClr val="BCBEC4"/>
                </a:solidFill>
                <a:effectLst/>
                <a:latin typeface="JetBrains Mono"/>
              </a:rPr>
              <a:t>pm.run</a:t>
            </a:r>
            <a:r>
              <a:rPr kumimoji="0" lang="en-US" altLang="en-US" sz="2800" b="0" i="0" u="none" strike="noStrike" cap="none" normalizeH="0" baseline="0" dirty="0">
                <a:ln>
                  <a:noFill/>
                </a:ln>
                <a:solidFill>
                  <a:srgbClr val="BCBEC4"/>
                </a:solidFill>
                <a:effectLst/>
                <a:latin typeface="JetBrains Mono"/>
              </a:rPr>
              <a:t>(qc), backend))</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5F7F5EE9-3238-6534-33C0-5707E9962828}"/>
              </a:ext>
            </a:extLst>
          </p:cNvPr>
          <p:cNvSpPr txBox="1"/>
          <p:nvPr/>
        </p:nvSpPr>
        <p:spPr>
          <a:xfrm>
            <a:off x="1351026" y="3642106"/>
            <a:ext cx="10482943" cy="17139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spcBef>
                <a:spcPts val="2900"/>
              </a:spcBef>
              <a:buSzPct val="100000"/>
            </a:pPr>
            <a:r>
              <a:rPr lang="en-US" kern="0" dirty="0">
                <a:solidFill>
                  <a:srgbClr val="000000"/>
                </a:solidFill>
                <a:latin typeface="Consolas" panose="020B0609020204030204" pitchFamily="49" charset="0"/>
                <a:ea typeface="+mj-ea"/>
                <a:cs typeface="+mj-cs"/>
                <a:sym typeface="IBM Plex Sans Light"/>
              </a:rPr>
              <a:t>Let's plot it on a graph.</a:t>
            </a:r>
            <a:endParaRPr lang="en-IN" kern="0" dirty="0">
              <a:solidFill>
                <a:srgbClr val="000000"/>
              </a:solidFill>
              <a:latin typeface="Consolas" panose="020B0609020204030204" pitchFamily="49" charset="0"/>
              <a:ea typeface="+mj-ea"/>
              <a:cs typeface="+mj-cs"/>
              <a:sym typeface="IBM Plex Sans Light"/>
            </a:endParaRPr>
          </a:p>
        </p:txBody>
      </p:sp>
    </p:spTree>
    <p:extLst>
      <p:ext uri="{BB962C8B-B14F-4D97-AF65-F5344CB8AC3E}">
        <p14:creationId xmlns:p14="http://schemas.microsoft.com/office/powerpoint/2010/main" val="255948837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00703" y="1111017"/>
            <a:ext cx="17141825" cy="1676106"/>
          </a:xfrm>
        </p:spPr>
        <p:txBody>
          <a:bodyPr/>
          <a:lstStyle/>
          <a:p>
            <a:r>
              <a:rPr lang="en-US" sz="8800" dirty="0">
                <a:solidFill>
                  <a:schemeClr val="tx1"/>
                </a:solidFill>
                <a:latin typeface="+mj-lt"/>
              </a:rPr>
              <a:t>Translation stage</a:t>
            </a:r>
            <a:endParaRPr lang="en-IN" sz="8800" dirty="0">
              <a:solidFill>
                <a:schemeClr val="tx1"/>
              </a:solidFill>
              <a:effectLst/>
              <a:latin typeface="+mj-lt"/>
            </a:endParaRP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43</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719242" y="3156857"/>
            <a:ext cx="18243672" cy="87194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8400">
              <a:buSzPct val="100000"/>
            </a:pPr>
            <a:endParaRPr lang="en-IN" b="1" dirty="0">
              <a:solidFill>
                <a:srgbClr val="FF7EB6"/>
              </a:solidFill>
              <a:effectLst/>
              <a:latin typeface="Consolas" panose="020B0609020204030204" pitchFamily="49" charset="0"/>
            </a:endParaRPr>
          </a:p>
          <a:p>
            <a:pPr algn="l" defTabSz="2438400">
              <a:spcBef>
                <a:spcPts val="2900"/>
              </a:spcBef>
              <a:buSzPct val="100000"/>
            </a:pPr>
            <a:endParaRPr lang="en-IN" kern="0" dirty="0">
              <a:solidFill>
                <a:srgbClr val="000000"/>
              </a:solidFill>
              <a:ea typeface="+mj-ea"/>
              <a:cs typeface="+mj-cs"/>
              <a:sym typeface="IBM Plex Sans Light"/>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
        <p:nvSpPr>
          <p:cNvPr id="5" name="Rectangle 1">
            <a:extLst>
              <a:ext uri="{FF2B5EF4-FFF2-40B4-BE49-F238E27FC236}">
                <a16:creationId xmlns:a16="http://schemas.microsoft.com/office/drawing/2014/main" id="{E24424D1-BDD6-1D81-2648-761A7F082758}"/>
              </a:ext>
            </a:extLst>
          </p:cNvPr>
          <p:cNvSpPr>
            <a:spLocks noChangeArrowheads="1"/>
          </p:cNvSpPr>
          <p:nvPr/>
        </p:nvSpPr>
        <p:spPr bwMode="auto">
          <a:xfrm>
            <a:off x="719242" y="4059767"/>
            <a:ext cx="17280678" cy="827919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BCBEC4"/>
                </a:solidFill>
                <a:effectLst/>
                <a:latin typeface="JetBrains Mono"/>
              </a:rPr>
              <a:t>colors = [</a:t>
            </a:r>
            <a:r>
              <a:rPr kumimoji="0" lang="en-US" altLang="en-US" sz="2800" b="0" i="0" u="none" strike="noStrike" cap="none" normalizeH="0" baseline="0" dirty="0">
                <a:ln>
                  <a:noFill/>
                </a:ln>
                <a:solidFill>
                  <a:srgbClr val="6AAB73"/>
                </a:solidFill>
                <a:effectLst/>
                <a:latin typeface="JetBrains Mono"/>
              </a:rPr>
              <a:t>'#FF6666'</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6AAB73"/>
                </a:solidFill>
                <a:effectLst/>
                <a:latin typeface="JetBrains Mono"/>
              </a:rPr>
              <a:t>'#66B2FF'</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markers = [ </a:t>
            </a:r>
            <a:r>
              <a:rPr kumimoji="0" lang="en-US" altLang="en-US" sz="2800" b="0" i="0" u="none" strike="noStrike" cap="none" normalizeH="0" baseline="0" dirty="0">
                <a:ln>
                  <a:noFill/>
                </a:ln>
                <a:solidFill>
                  <a:srgbClr val="6AAB73"/>
                </a:solidFill>
                <a:effectLst/>
                <a:latin typeface="JetBrains Mono"/>
              </a:rPr>
              <a:t>'^'</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6AAB73"/>
                </a:solidFill>
                <a:effectLst/>
                <a:latin typeface="JetBrains Mono"/>
              </a:rPr>
              <a:t>'*'</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err="1">
                <a:ln>
                  <a:noFill/>
                </a:ln>
                <a:solidFill>
                  <a:srgbClr val="BCBEC4"/>
                </a:solidFill>
                <a:effectLst/>
                <a:latin typeface="JetBrains Mono"/>
              </a:rPr>
              <a:t>linestyles</a:t>
            </a:r>
            <a:r>
              <a:rPr kumimoji="0" lang="en-US" altLang="en-US" sz="2800" b="0" i="0" u="none" strike="noStrike" cap="none" normalizeH="0" baseline="0" dirty="0">
                <a:ln>
                  <a:noFill/>
                </a:ln>
                <a:solidFill>
                  <a:srgbClr val="BCBEC4"/>
                </a:solidFill>
                <a:effectLst/>
                <a:latin typeface="JetBrains Mono"/>
              </a:rPr>
              <a:t> = [</a:t>
            </a:r>
            <a:r>
              <a:rPr kumimoji="0" lang="en-US" altLang="en-US" sz="2800" b="0" i="0" u="none" strike="noStrike" cap="none" normalizeH="0" baseline="0" dirty="0">
                <a:ln>
                  <a:noFill/>
                </a:ln>
                <a:solidFill>
                  <a:srgbClr val="6AAB73"/>
                </a:solidFill>
                <a:effectLst/>
                <a:latin typeface="JetBrains Mono"/>
              </a:rPr>
              <a:t>'-.'</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6AAB73"/>
                </a:solidFill>
                <a:effectLst/>
                <a:latin typeface="JetBrains Mono"/>
              </a:rPr>
              <a:t>':'</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err="1">
                <a:ln>
                  <a:noFill/>
                </a:ln>
                <a:solidFill>
                  <a:srgbClr val="BCBEC4"/>
                </a:solidFill>
                <a:effectLst/>
                <a:latin typeface="JetBrains Mono"/>
              </a:rPr>
              <a:t>opt_list</a:t>
            </a:r>
            <a:r>
              <a:rPr kumimoji="0" lang="en-US" altLang="en-US" sz="2800" b="0" i="0" u="none" strike="noStrike" cap="none" normalizeH="0" baseline="0" dirty="0">
                <a:ln>
                  <a:noFill/>
                </a:ln>
                <a:solidFill>
                  <a:srgbClr val="BCBEC4"/>
                </a:solidFill>
                <a:effectLst/>
                <a:latin typeface="JetBrains Mono"/>
              </a:rPr>
              <a:t> = []</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CF8E6D"/>
                </a:solidFill>
                <a:effectLst/>
                <a:latin typeface="JetBrains Mono"/>
              </a:rPr>
              <a:t>for </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in </a:t>
            </a:r>
            <a:r>
              <a:rPr kumimoji="0" lang="en-US" altLang="en-US" sz="2800" b="0" i="0" u="none" strike="noStrike" cap="none" normalizeH="0" baseline="0" dirty="0">
                <a:ln>
                  <a:noFill/>
                </a:ln>
                <a:solidFill>
                  <a:srgbClr val="8888C6"/>
                </a:solidFill>
                <a:effectLst/>
                <a:latin typeface="JetBrains Mono"/>
              </a:rPr>
              <a:t>range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4</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BCBEC4"/>
                </a:solidFill>
                <a:effectLst/>
                <a:latin typeface="JetBrains Mono"/>
              </a:rPr>
              <a:t>opt_list.append</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err="1">
                <a:ln>
                  <a:noFill/>
                </a:ln>
                <a:solidFill>
                  <a:srgbClr val="6AAB73"/>
                </a:solidFill>
                <a:effectLst/>
                <a:latin typeface="JetBrains Mono"/>
              </a:rPr>
              <a:t>f"Optimization</a:t>
            </a:r>
            <a:r>
              <a:rPr kumimoji="0" lang="en-US" altLang="en-US" sz="2800" b="0" i="0" u="none" strike="noStrike" cap="none" normalizeH="0" baseline="0" dirty="0">
                <a:ln>
                  <a:noFill/>
                </a:ln>
                <a:solidFill>
                  <a:srgbClr val="6AAB73"/>
                </a:solidFill>
                <a:effectLst/>
                <a:latin typeface="JetBrains Mono"/>
              </a:rPr>
              <a:t> Level </a:t>
            </a:r>
            <a:r>
              <a:rPr kumimoji="0" lang="en-US" altLang="en-US" sz="2800" b="0" i="0" u="none" strike="noStrike" cap="none" normalizeH="0" baseline="0" dirty="0">
                <a:ln>
                  <a:noFill/>
                </a:ln>
                <a:solidFill>
                  <a:srgbClr val="CF8E6D"/>
                </a:solidFill>
                <a:effectLst/>
                <a:latin typeface="JetBrains Mono"/>
              </a:rPr>
              <a:t>{</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CF8E6D"/>
                </a:solidFill>
                <a:effectLst/>
                <a:latin typeface="JetBrains Mono"/>
              </a:rPr>
              <a:t>}</a:t>
            </a:r>
            <a:r>
              <a:rPr kumimoji="0" lang="en-US" altLang="en-US" sz="2800" b="0" i="0" u="none" strike="noStrike" cap="none" normalizeH="0" baseline="0" dirty="0">
                <a:ln>
                  <a:noFill/>
                </a:ln>
                <a:solidFill>
                  <a:srgbClr val="6AAB73"/>
                </a:solidFill>
                <a:effectLst/>
                <a:latin typeface="JetBrains Mono"/>
              </a:rPr>
              <a:t>"</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ax = </a:t>
            </a:r>
            <a:r>
              <a:rPr kumimoji="0" lang="en-US" altLang="en-US" sz="2800" b="0" i="0" u="none" strike="noStrike" cap="none" normalizeH="0" baseline="0" dirty="0" err="1">
                <a:ln>
                  <a:noFill/>
                </a:ln>
                <a:solidFill>
                  <a:srgbClr val="BCBEC4"/>
                </a:solidFill>
                <a:effectLst/>
                <a:latin typeface="JetBrains Mono"/>
              </a:rPr>
              <a:t>opt_list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fig, (ax1, ax2, ax3) = </a:t>
            </a:r>
            <a:r>
              <a:rPr kumimoji="0" lang="en-US" altLang="en-US" sz="2800" b="0" i="0" u="none" strike="noStrike" cap="none" normalizeH="0" baseline="0" dirty="0" err="1">
                <a:ln>
                  <a:noFill/>
                </a:ln>
                <a:solidFill>
                  <a:srgbClr val="BCBEC4"/>
                </a:solidFill>
                <a:effectLst/>
                <a:latin typeface="JetBrains Mono"/>
              </a:rPr>
              <a:t>plt.subplots</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3</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2AACB8"/>
                </a:solidFill>
                <a:effectLst/>
                <a:latin typeface="JetBrains Mono"/>
              </a:rPr>
              <a:t>1</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figsize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10</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2AACB8"/>
                </a:solidFill>
                <a:effectLst/>
                <a:latin typeface="JetBrains Mono"/>
              </a:rPr>
              <a:t>12</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7A7E85"/>
                </a:solidFill>
                <a:effectLst/>
                <a:latin typeface="JetBrains Mono"/>
              </a:rPr>
              <a:t># Plot 1: Circuit Depth</a:t>
            </a:r>
            <a:br>
              <a:rPr kumimoji="0" lang="en-US" altLang="en-US" sz="2800" b="0" i="0" u="none" strike="noStrike" cap="none" normalizeH="0" baseline="0" dirty="0">
                <a:ln>
                  <a:noFill/>
                </a:ln>
                <a:solidFill>
                  <a:srgbClr val="7A7E85"/>
                </a:solidFill>
                <a:effectLst/>
                <a:latin typeface="JetBrains Mono"/>
              </a:rPr>
            </a:br>
            <a:r>
              <a:rPr kumimoji="0" lang="en-US" altLang="en-US" sz="2800" b="0" i="0" u="none" strike="noStrike" cap="none" normalizeH="0" baseline="0" dirty="0">
                <a:ln>
                  <a:noFill/>
                </a:ln>
                <a:solidFill>
                  <a:srgbClr val="CF8E6D"/>
                </a:solidFill>
                <a:effectLst/>
                <a:latin typeface="JetBrains Mono"/>
              </a:rPr>
              <a:t>for </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in </a:t>
            </a:r>
            <a:r>
              <a:rPr kumimoji="0" lang="en-US" altLang="en-US" sz="2800" b="0" i="0" u="none" strike="noStrike" cap="none" normalizeH="0" baseline="0" dirty="0">
                <a:ln>
                  <a:noFill/>
                </a:ln>
                <a:solidFill>
                  <a:srgbClr val="8888C6"/>
                </a:solidFill>
                <a:effectLst/>
                <a:latin typeface="JetBrains Mono"/>
              </a:rPr>
              <a:t>range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2</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ax1.plot(ax, </a:t>
            </a:r>
            <a:r>
              <a:rPr kumimoji="0" lang="en-US" altLang="en-US" sz="2800" b="0" i="0" u="none" strike="noStrike" cap="none" normalizeH="0" baseline="0" dirty="0" err="1">
                <a:ln>
                  <a:noFill/>
                </a:ln>
                <a:solidFill>
                  <a:srgbClr val="BCBEC4"/>
                </a:solidFill>
                <a:effectLst/>
                <a:latin typeface="JetBrains Mono"/>
              </a:rPr>
              <a:t>tr_depths</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2</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AA4926"/>
                </a:solidFill>
                <a:effectLst/>
                <a:latin typeface="JetBrains Mono"/>
              </a:rPr>
              <a:t>label</a:t>
            </a:r>
            <a:r>
              <a:rPr kumimoji="0" lang="en-US" altLang="en-US" sz="2800" b="0" i="0" u="none" strike="noStrike" cap="none" normalizeH="0" baseline="0" dirty="0">
                <a:ln>
                  <a:noFill/>
                </a:ln>
                <a:solidFill>
                  <a:srgbClr val="BCBEC4"/>
                </a:solidFill>
                <a:effectLst/>
                <a:latin typeface="JetBrains Mono"/>
              </a:rPr>
              <a:t>=options[</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AA4926"/>
                </a:solidFill>
                <a:effectLst/>
                <a:latin typeface="JetBrains Mono"/>
              </a:rPr>
              <a:t>marker</a:t>
            </a:r>
            <a:r>
              <a:rPr kumimoji="0" lang="en-US" altLang="en-US" sz="2800" b="0" i="0" u="none" strike="noStrike" cap="none" normalizeH="0" baseline="0" dirty="0">
                <a:ln>
                  <a:noFill/>
                </a:ln>
                <a:solidFill>
                  <a:srgbClr val="BCBEC4"/>
                </a:solidFill>
                <a:effectLst/>
                <a:latin typeface="JetBrains Mono"/>
              </a:rPr>
              <a:t>=markers[</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markersize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9</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linestyle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err="1">
                <a:ln>
                  <a:noFill/>
                </a:ln>
                <a:solidFill>
                  <a:srgbClr val="BCBEC4"/>
                </a:solidFill>
                <a:effectLst/>
                <a:latin typeface="JetBrains Mono"/>
              </a:rPr>
              <a:t>linestyles</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AA4926"/>
                </a:solidFill>
                <a:effectLst/>
                <a:latin typeface="JetBrains Mono"/>
              </a:rPr>
              <a:t>color</a:t>
            </a:r>
            <a:r>
              <a:rPr kumimoji="0" lang="en-US" altLang="en-US" sz="2800" b="0" i="0" u="none" strike="noStrike" cap="none" normalizeH="0" baseline="0" dirty="0">
                <a:ln>
                  <a:noFill/>
                </a:ln>
                <a:solidFill>
                  <a:srgbClr val="BCBEC4"/>
                </a:solidFill>
                <a:effectLst/>
                <a:latin typeface="JetBrains Mono"/>
              </a:rPr>
              <a:t>=colors[</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AA4926"/>
                </a:solidFill>
                <a:effectLst/>
                <a:latin typeface="JetBrains Mono"/>
              </a:rPr>
              <a:t>linewidth</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2</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ax1.set_xlabel(</a:t>
            </a:r>
            <a:r>
              <a:rPr kumimoji="0" lang="en-US" altLang="en-US" sz="2800" b="0" i="0" u="none" strike="noStrike" cap="none" normalizeH="0" baseline="0" dirty="0">
                <a:ln>
                  <a:noFill/>
                </a:ln>
                <a:solidFill>
                  <a:srgbClr val="6AAB73"/>
                </a:solidFill>
                <a:effectLst/>
                <a:latin typeface="JetBrains Mono"/>
              </a:rPr>
              <a:t>"translation options"</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fontsize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12</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ax1.set_ylabel(</a:t>
            </a:r>
            <a:r>
              <a:rPr kumimoji="0" lang="en-US" altLang="en-US" sz="2800" b="0" i="0" u="none" strike="noStrike" cap="none" normalizeH="0" baseline="0" dirty="0">
                <a:ln>
                  <a:noFill/>
                </a:ln>
                <a:solidFill>
                  <a:srgbClr val="6AAB73"/>
                </a:solidFill>
                <a:effectLst/>
                <a:latin typeface="JetBrains Mono"/>
              </a:rPr>
              <a:t>"Depth"</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fontsize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12</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ax1.set_title(</a:t>
            </a:r>
            <a:r>
              <a:rPr kumimoji="0" lang="en-US" altLang="en-US" sz="2800" b="0" i="0" u="none" strike="noStrike" cap="none" normalizeH="0" baseline="0" dirty="0">
                <a:ln>
                  <a:noFill/>
                </a:ln>
                <a:solidFill>
                  <a:srgbClr val="6AAB73"/>
                </a:solidFill>
                <a:effectLst/>
                <a:latin typeface="JetBrains Mono"/>
              </a:rPr>
              <a:t>"Circuit Depth of </a:t>
            </a:r>
            <a:r>
              <a:rPr kumimoji="0" lang="en-US" altLang="en-US" sz="2800" b="0" i="0" u="none" strike="noStrike" cap="none" normalizeH="0" baseline="0" dirty="0" err="1">
                <a:ln>
                  <a:noFill/>
                </a:ln>
                <a:solidFill>
                  <a:srgbClr val="6AAB73"/>
                </a:solidFill>
                <a:effectLst/>
                <a:latin typeface="JetBrains Mono"/>
              </a:rPr>
              <a:t>Transpiled</a:t>
            </a:r>
            <a:r>
              <a:rPr kumimoji="0" lang="en-US" altLang="en-US" sz="2800" b="0" i="0" u="none" strike="noStrike" cap="none" normalizeH="0" baseline="0" dirty="0">
                <a:ln>
                  <a:noFill/>
                </a:ln>
                <a:solidFill>
                  <a:srgbClr val="6AAB73"/>
                </a:solidFill>
                <a:effectLst/>
                <a:latin typeface="JetBrains Mono"/>
              </a:rPr>
              <a:t> Circuit"</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fontsize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14</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ax1.legend(</a:t>
            </a:r>
            <a:r>
              <a:rPr kumimoji="0" lang="en-US" altLang="en-US" sz="2800" b="0" i="0" u="none" strike="noStrike" cap="none" normalizeH="0" baseline="0" dirty="0" err="1">
                <a:ln>
                  <a:noFill/>
                </a:ln>
                <a:solidFill>
                  <a:srgbClr val="AA4926"/>
                </a:solidFill>
                <a:effectLst/>
                <a:latin typeface="JetBrains Mono"/>
              </a:rPr>
              <a:t>fontsize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10</a:t>
            </a:r>
            <a:r>
              <a:rPr kumimoji="0" lang="en-US" altLang="en-US" sz="2800" b="0" i="0" u="none" strike="noStrike" cap="none" normalizeH="0" baseline="0" dirty="0">
                <a:ln>
                  <a:noFill/>
                </a:ln>
                <a:solidFill>
                  <a:srgbClr val="BCBEC4"/>
                </a:solidFill>
                <a:effectLst/>
                <a:latin typeface="JetBrains Mono"/>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062712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00703" y="1111017"/>
            <a:ext cx="17141825" cy="1676106"/>
          </a:xfrm>
        </p:spPr>
        <p:txBody>
          <a:bodyPr/>
          <a:lstStyle/>
          <a:p>
            <a:r>
              <a:rPr lang="en-US" sz="8800" dirty="0">
                <a:solidFill>
                  <a:schemeClr val="tx1"/>
                </a:solidFill>
                <a:latin typeface="+mj-lt"/>
              </a:rPr>
              <a:t>Translation stage</a:t>
            </a:r>
            <a:endParaRPr lang="en-IN" sz="8800" dirty="0">
              <a:solidFill>
                <a:schemeClr val="tx1"/>
              </a:solidFill>
              <a:effectLst/>
              <a:latin typeface="+mj-lt"/>
            </a:endParaRP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44</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719242" y="3156857"/>
            <a:ext cx="18243672" cy="8719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8400">
              <a:buSzPct val="100000"/>
            </a:pPr>
            <a:endParaRPr lang="en-IN" b="1" dirty="0">
              <a:solidFill>
                <a:srgbClr val="FF7EB6"/>
              </a:solidFill>
              <a:effectLst/>
              <a:latin typeface="Consolas" panose="020B0609020204030204" pitchFamily="49" charset="0"/>
            </a:endParaRPr>
          </a:p>
          <a:p>
            <a:pPr algn="l" defTabSz="2438400">
              <a:spcBef>
                <a:spcPts val="2900"/>
              </a:spcBef>
              <a:buSzPct val="100000"/>
            </a:pPr>
            <a:endParaRPr lang="en-IN" kern="0" dirty="0">
              <a:solidFill>
                <a:srgbClr val="000000"/>
              </a:solidFill>
              <a:ea typeface="+mj-ea"/>
              <a:cs typeface="+mj-cs"/>
              <a:sym typeface="IBM Plex Sans Light"/>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
        <p:nvSpPr>
          <p:cNvPr id="7" name="Rectangle 1">
            <a:extLst>
              <a:ext uri="{FF2B5EF4-FFF2-40B4-BE49-F238E27FC236}">
                <a16:creationId xmlns:a16="http://schemas.microsoft.com/office/drawing/2014/main" id="{607DB8FA-5CFE-848F-9B9B-AA7369A99AC0}"/>
              </a:ext>
            </a:extLst>
          </p:cNvPr>
          <p:cNvSpPr>
            <a:spLocks noChangeArrowheads="1"/>
          </p:cNvSpPr>
          <p:nvPr/>
        </p:nvSpPr>
        <p:spPr bwMode="auto">
          <a:xfrm>
            <a:off x="825760" y="3535971"/>
            <a:ext cx="16738186" cy="8710077"/>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7A7E85"/>
                </a:solidFill>
                <a:effectLst/>
                <a:latin typeface="JetBrains Mono"/>
              </a:rPr>
              <a:t># Plot 2: Total Number of Gates</a:t>
            </a:r>
            <a:br>
              <a:rPr kumimoji="0" lang="en-US" altLang="en-US" sz="2800" b="0" i="0" u="none" strike="noStrike" cap="none" normalizeH="0" baseline="0" dirty="0">
                <a:ln>
                  <a:noFill/>
                </a:ln>
                <a:solidFill>
                  <a:srgbClr val="7A7E85"/>
                </a:solidFill>
                <a:effectLst/>
                <a:latin typeface="JetBrains Mono"/>
              </a:rPr>
            </a:br>
            <a:r>
              <a:rPr kumimoji="0" lang="en-US" altLang="en-US" sz="2800" b="0" i="0" u="none" strike="noStrike" cap="none" normalizeH="0" baseline="0" dirty="0">
                <a:ln>
                  <a:noFill/>
                </a:ln>
                <a:solidFill>
                  <a:srgbClr val="CF8E6D"/>
                </a:solidFill>
                <a:effectLst/>
                <a:latin typeface="JetBrains Mono"/>
              </a:rPr>
              <a:t>for </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in </a:t>
            </a:r>
            <a:r>
              <a:rPr kumimoji="0" lang="en-US" altLang="en-US" sz="2800" b="0" i="0" u="none" strike="noStrike" cap="none" normalizeH="0" baseline="0" dirty="0">
                <a:ln>
                  <a:noFill/>
                </a:ln>
                <a:solidFill>
                  <a:srgbClr val="8888C6"/>
                </a:solidFill>
                <a:effectLst/>
                <a:latin typeface="JetBrains Mono"/>
              </a:rPr>
              <a:t>range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2</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ax2.plot(ax, </a:t>
            </a:r>
            <a:r>
              <a:rPr kumimoji="0" lang="en-US" altLang="en-US" sz="2800" b="0" i="0" u="none" strike="noStrike" cap="none" normalizeH="0" baseline="0" dirty="0" err="1">
                <a:ln>
                  <a:noFill/>
                </a:ln>
                <a:solidFill>
                  <a:srgbClr val="BCBEC4"/>
                </a:solidFill>
                <a:effectLst/>
                <a:latin typeface="JetBrains Mono"/>
              </a:rPr>
              <a:t>tr_gate_counts</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2</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AA4926"/>
                </a:solidFill>
                <a:effectLst/>
                <a:latin typeface="JetBrains Mono"/>
              </a:rPr>
              <a:t>label</a:t>
            </a:r>
            <a:r>
              <a:rPr kumimoji="0" lang="en-US" altLang="en-US" sz="2800" b="0" i="0" u="none" strike="noStrike" cap="none" normalizeH="0" baseline="0" dirty="0">
                <a:ln>
                  <a:noFill/>
                </a:ln>
                <a:solidFill>
                  <a:srgbClr val="BCBEC4"/>
                </a:solidFill>
                <a:effectLst/>
                <a:latin typeface="JetBrains Mono"/>
              </a:rPr>
              <a:t>=options[</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AA4926"/>
                </a:solidFill>
                <a:effectLst/>
                <a:latin typeface="JetBrains Mono"/>
              </a:rPr>
              <a:t>marker</a:t>
            </a:r>
            <a:r>
              <a:rPr kumimoji="0" lang="en-US" altLang="en-US" sz="2800" b="0" i="0" u="none" strike="noStrike" cap="none" normalizeH="0" baseline="0" dirty="0">
                <a:ln>
                  <a:noFill/>
                </a:ln>
                <a:solidFill>
                  <a:srgbClr val="BCBEC4"/>
                </a:solidFill>
                <a:effectLst/>
                <a:latin typeface="JetBrains Mono"/>
              </a:rPr>
              <a:t>=markers[</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markersize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9</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linestyle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err="1">
                <a:ln>
                  <a:noFill/>
                </a:ln>
                <a:solidFill>
                  <a:srgbClr val="BCBEC4"/>
                </a:solidFill>
                <a:effectLst/>
                <a:latin typeface="JetBrains Mono"/>
              </a:rPr>
              <a:t>linestyles</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AA4926"/>
                </a:solidFill>
                <a:effectLst/>
                <a:latin typeface="JetBrains Mono"/>
              </a:rPr>
              <a:t>color</a:t>
            </a:r>
            <a:r>
              <a:rPr kumimoji="0" lang="en-US" altLang="en-US" sz="2800" b="0" i="0" u="none" strike="noStrike" cap="none" normalizeH="0" baseline="0" dirty="0">
                <a:ln>
                  <a:noFill/>
                </a:ln>
                <a:solidFill>
                  <a:srgbClr val="BCBEC4"/>
                </a:solidFill>
                <a:effectLst/>
                <a:latin typeface="JetBrains Mono"/>
              </a:rPr>
              <a:t>=colors[</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AA4926"/>
                </a:solidFill>
                <a:effectLst/>
                <a:latin typeface="JetBrains Mono"/>
              </a:rPr>
              <a:t>linewidth</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2</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ax2.set_xlabel(</a:t>
            </a:r>
            <a:r>
              <a:rPr kumimoji="0" lang="en-US" altLang="en-US" sz="2800" b="0" i="0" u="none" strike="noStrike" cap="none" normalizeH="0" baseline="0" dirty="0">
                <a:ln>
                  <a:noFill/>
                </a:ln>
                <a:solidFill>
                  <a:srgbClr val="6AAB73"/>
                </a:solidFill>
                <a:effectLst/>
                <a:latin typeface="JetBrains Mono"/>
              </a:rPr>
              <a:t>"translation options"</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fontsize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12</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ax2.set_ylabel(</a:t>
            </a:r>
            <a:r>
              <a:rPr kumimoji="0" lang="en-US" altLang="en-US" sz="2800" b="0" i="0" u="none" strike="noStrike" cap="none" normalizeH="0" baseline="0" dirty="0">
                <a:ln>
                  <a:noFill/>
                </a:ln>
                <a:solidFill>
                  <a:srgbClr val="6AAB73"/>
                </a:solidFill>
                <a:effectLst/>
                <a:latin typeface="JetBrains Mono"/>
              </a:rPr>
              <a:t>"# of Total Gates"</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fontsize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12</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ax2.set_title(</a:t>
            </a:r>
            <a:r>
              <a:rPr kumimoji="0" lang="en-US" altLang="en-US" sz="2800" b="0" i="0" u="none" strike="noStrike" cap="none" normalizeH="0" baseline="0" dirty="0">
                <a:ln>
                  <a:noFill/>
                </a:ln>
                <a:solidFill>
                  <a:srgbClr val="6AAB73"/>
                </a:solidFill>
                <a:effectLst/>
                <a:latin typeface="JetBrains Mono"/>
              </a:rPr>
              <a:t>"Total Number of Gates of </a:t>
            </a:r>
            <a:r>
              <a:rPr kumimoji="0" lang="en-US" altLang="en-US" sz="2800" b="0" i="0" u="none" strike="noStrike" cap="none" normalizeH="0" baseline="0" dirty="0" err="1">
                <a:ln>
                  <a:noFill/>
                </a:ln>
                <a:solidFill>
                  <a:srgbClr val="6AAB73"/>
                </a:solidFill>
                <a:effectLst/>
                <a:latin typeface="JetBrains Mono"/>
              </a:rPr>
              <a:t>Transpiled</a:t>
            </a:r>
            <a:r>
              <a:rPr kumimoji="0" lang="en-US" altLang="en-US" sz="2800" b="0" i="0" u="none" strike="noStrike" cap="none" normalizeH="0" baseline="0" dirty="0">
                <a:ln>
                  <a:noFill/>
                </a:ln>
                <a:solidFill>
                  <a:srgbClr val="6AAB73"/>
                </a:solidFill>
                <a:effectLst/>
                <a:latin typeface="JetBrains Mono"/>
              </a:rPr>
              <a:t> Circuit"</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fontsize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14</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ax2.legend(</a:t>
            </a:r>
            <a:r>
              <a:rPr kumimoji="0" lang="en-US" altLang="en-US" sz="2800" b="0" i="0" u="none" strike="noStrike" cap="none" normalizeH="0" baseline="0" dirty="0" err="1">
                <a:ln>
                  <a:noFill/>
                </a:ln>
                <a:solidFill>
                  <a:srgbClr val="AA4926"/>
                </a:solidFill>
                <a:effectLst/>
                <a:latin typeface="JetBrains Mono"/>
              </a:rPr>
              <a:t>fontsize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10</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7A7E85"/>
                </a:solidFill>
                <a:effectLst/>
                <a:latin typeface="JetBrains Mono"/>
              </a:rPr>
              <a:t># Plot 3: Score of </a:t>
            </a:r>
            <a:r>
              <a:rPr kumimoji="0" lang="en-US" altLang="en-US" sz="2800" b="0" i="0" u="none" strike="noStrike" cap="none" normalizeH="0" baseline="0" dirty="0" err="1">
                <a:ln>
                  <a:noFill/>
                </a:ln>
                <a:solidFill>
                  <a:srgbClr val="7A7E85"/>
                </a:solidFill>
                <a:effectLst/>
                <a:latin typeface="JetBrains Mono"/>
              </a:rPr>
              <a:t>Transpiled</a:t>
            </a:r>
            <a:r>
              <a:rPr kumimoji="0" lang="en-US" altLang="en-US" sz="2800" b="0" i="0" u="none" strike="noStrike" cap="none" normalizeH="0" baseline="0" dirty="0">
                <a:ln>
                  <a:noFill/>
                </a:ln>
                <a:solidFill>
                  <a:srgbClr val="7A7E85"/>
                </a:solidFill>
                <a:effectLst/>
                <a:latin typeface="JetBrains Mono"/>
              </a:rPr>
              <a:t> Circuit</a:t>
            </a:r>
            <a:br>
              <a:rPr kumimoji="0" lang="en-US" altLang="en-US" sz="2800" b="0" i="0" u="none" strike="noStrike" cap="none" normalizeH="0" baseline="0" dirty="0">
                <a:ln>
                  <a:noFill/>
                </a:ln>
                <a:solidFill>
                  <a:srgbClr val="7A7E85"/>
                </a:solidFill>
                <a:effectLst/>
                <a:latin typeface="JetBrains Mono"/>
              </a:rPr>
            </a:br>
            <a:r>
              <a:rPr kumimoji="0" lang="en-US" altLang="en-US" sz="2800" b="0" i="0" u="none" strike="noStrike" cap="none" normalizeH="0" baseline="0" dirty="0">
                <a:ln>
                  <a:noFill/>
                </a:ln>
                <a:solidFill>
                  <a:srgbClr val="CF8E6D"/>
                </a:solidFill>
                <a:effectLst/>
                <a:latin typeface="JetBrains Mono"/>
              </a:rPr>
              <a:t>for </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in </a:t>
            </a:r>
            <a:r>
              <a:rPr kumimoji="0" lang="en-US" altLang="en-US" sz="2800" b="0" i="0" u="none" strike="noStrike" cap="none" normalizeH="0" baseline="0" dirty="0">
                <a:ln>
                  <a:noFill/>
                </a:ln>
                <a:solidFill>
                  <a:srgbClr val="8888C6"/>
                </a:solidFill>
                <a:effectLst/>
                <a:latin typeface="JetBrains Mono"/>
              </a:rPr>
              <a:t>range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2</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ax3.plot(ax, </a:t>
            </a:r>
            <a:r>
              <a:rPr kumimoji="0" lang="en-US" altLang="en-US" sz="2800" b="0" i="0" u="none" strike="noStrike" cap="none" normalizeH="0" baseline="0" dirty="0" err="1">
                <a:ln>
                  <a:noFill/>
                </a:ln>
                <a:solidFill>
                  <a:srgbClr val="BCBEC4"/>
                </a:solidFill>
                <a:effectLst/>
                <a:latin typeface="JetBrains Mono"/>
              </a:rPr>
              <a:t>tr_scores</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2</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AA4926"/>
                </a:solidFill>
                <a:effectLst/>
                <a:latin typeface="JetBrains Mono"/>
              </a:rPr>
              <a:t>label</a:t>
            </a:r>
            <a:r>
              <a:rPr kumimoji="0" lang="en-US" altLang="en-US" sz="2800" b="0" i="0" u="none" strike="noStrike" cap="none" normalizeH="0" baseline="0" dirty="0">
                <a:ln>
                  <a:noFill/>
                </a:ln>
                <a:solidFill>
                  <a:srgbClr val="BCBEC4"/>
                </a:solidFill>
                <a:effectLst/>
                <a:latin typeface="JetBrains Mono"/>
              </a:rPr>
              <a:t>=options[</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AA4926"/>
                </a:solidFill>
                <a:effectLst/>
                <a:latin typeface="JetBrains Mono"/>
              </a:rPr>
              <a:t>marker</a:t>
            </a:r>
            <a:r>
              <a:rPr kumimoji="0" lang="en-US" altLang="en-US" sz="2800" b="0" i="0" u="none" strike="noStrike" cap="none" normalizeH="0" baseline="0" dirty="0">
                <a:ln>
                  <a:noFill/>
                </a:ln>
                <a:solidFill>
                  <a:srgbClr val="BCBEC4"/>
                </a:solidFill>
                <a:effectLst/>
                <a:latin typeface="JetBrains Mono"/>
              </a:rPr>
              <a:t>=markers[</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err="1">
                <a:ln>
                  <a:noFill/>
                </a:ln>
                <a:solidFill>
                  <a:srgbClr val="AA4926"/>
                </a:solidFill>
                <a:effectLst/>
                <a:latin typeface="JetBrains Mono"/>
              </a:rPr>
              <a:t>markersize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9</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linestyle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err="1">
                <a:ln>
                  <a:noFill/>
                </a:ln>
                <a:solidFill>
                  <a:srgbClr val="BCBEC4"/>
                </a:solidFill>
                <a:effectLst/>
                <a:latin typeface="JetBrains Mono"/>
              </a:rPr>
              <a:t>linestyles</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AA4926"/>
                </a:solidFill>
                <a:effectLst/>
                <a:latin typeface="JetBrains Mono"/>
              </a:rPr>
              <a:t>color</a:t>
            </a:r>
            <a:r>
              <a:rPr kumimoji="0" lang="en-US" altLang="en-US" sz="2800" b="0" i="0" u="none" strike="noStrike" cap="none" normalizeH="0" baseline="0" dirty="0">
                <a:ln>
                  <a:noFill/>
                </a:ln>
                <a:solidFill>
                  <a:srgbClr val="BCBEC4"/>
                </a:solidFill>
                <a:effectLst/>
                <a:latin typeface="JetBrains Mono"/>
              </a:rPr>
              <a:t>=colors[</a:t>
            </a:r>
            <a:r>
              <a:rPr kumimoji="0" lang="en-US" altLang="en-US" sz="2800" b="0" i="0" u="none" strike="noStrike" cap="none" normalizeH="0" baseline="0" dirty="0" err="1">
                <a:ln>
                  <a:noFill/>
                </a:ln>
                <a:solidFill>
                  <a:srgbClr val="BCBEC4"/>
                </a:solidFill>
                <a:effectLst/>
                <a:latin typeface="JetBrains Mono"/>
              </a:rPr>
              <a:t>i</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AA4926"/>
                </a:solidFill>
                <a:effectLst/>
                <a:latin typeface="JetBrains Mono"/>
              </a:rPr>
              <a:t>linewidth</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2</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ax3.set_xlabel(</a:t>
            </a:r>
            <a:r>
              <a:rPr kumimoji="0" lang="en-US" altLang="en-US" sz="2800" b="0" i="0" u="none" strike="noStrike" cap="none" normalizeH="0" baseline="0" dirty="0">
                <a:ln>
                  <a:noFill/>
                </a:ln>
                <a:solidFill>
                  <a:srgbClr val="6AAB73"/>
                </a:solidFill>
                <a:effectLst/>
                <a:latin typeface="JetBrains Mono"/>
              </a:rPr>
              <a:t>"translation options"</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fontsize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12</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ax3.set_ylabel(</a:t>
            </a:r>
            <a:r>
              <a:rPr kumimoji="0" lang="en-US" altLang="en-US" sz="2800" b="0" i="0" u="none" strike="noStrike" cap="none" normalizeH="0" baseline="0" dirty="0">
                <a:ln>
                  <a:noFill/>
                </a:ln>
                <a:solidFill>
                  <a:srgbClr val="6AAB73"/>
                </a:solidFill>
                <a:effectLst/>
                <a:latin typeface="JetBrains Mono"/>
              </a:rPr>
              <a:t>"Score of </a:t>
            </a:r>
            <a:r>
              <a:rPr kumimoji="0" lang="en-US" altLang="en-US" sz="2800" b="0" i="0" u="none" strike="noStrike" cap="none" normalizeH="0" baseline="0" dirty="0" err="1">
                <a:ln>
                  <a:noFill/>
                </a:ln>
                <a:solidFill>
                  <a:srgbClr val="6AAB73"/>
                </a:solidFill>
                <a:effectLst/>
                <a:latin typeface="JetBrains Mono"/>
              </a:rPr>
              <a:t>Transpiled</a:t>
            </a:r>
            <a:r>
              <a:rPr kumimoji="0" lang="en-US" altLang="en-US" sz="2800" b="0" i="0" u="none" strike="noStrike" cap="none" normalizeH="0" baseline="0" dirty="0">
                <a:ln>
                  <a:noFill/>
                </a:ln>
                <a:solidFill>
                  <a:srgbClr val="6AAB73"/>
                </a:solidFill>
                <a:effectLst/>
                <a:latin typeface="JetBrains Mono"/>
              </a:rPr>
              <a:t> Circuit"</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fontsize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12</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ax3.set_title(</a:t>
            </a:r>
            <a:r>
              <a:rPr kumimoji="0" lang="en-US" altLang="en-US" sz="2800" b="0" i="0" u="none" strike="noStrike" cap="none" normalizeH="0" baseline="0" dirty="0">
                <a:ln>
                  <a:noFill/>
                </a:ln>
                <a:solidFill>
                  <a:srgbClr val="6AAB73"/>
                </a:solidFill>
                <a:effectLst/>
                <a:latin typeface="JetBrains Mono"/>
              </a:rPr>
              <a:t>"Score of </a:t>
            </a:r>
            <a:r>
              <a:rPr kumimoji="0" lang="en-US" altLang="en-US" sz="2800" b="0" i="0" u="none" strike="noStrike" cap="none" normalizeH="0" baseline="0" dirty="0" err="1">
                <a:ln>
                  <a:noFill/>
                </a:ln>
                <a:solidFill>
                  <a:srgbClr val="6AAB73"/>
                </a:solidFill>
                <a:effectLst/>
                <a:latin typeface="JetBrains Mono"/>
              </a:rPr>
              <a:t>Transpiled</a:t>
            </a:r>
            <a:r>
              <a:rPr kumimoji="0" lang="en-US" altLang="en-US" sz="2800" b="0" i="0" u="none" strike="noStrike" cap="none" normalizeH="0" baseline="0" dirty="0">
                <a:ln>
                  <a:noFill/>
                </a:ln>
                <a:solidFill>
                  <a:srgbClr val="6AAB73"/>
                </a:solidFill>
                <a:effectLst/>
                <a:latin typeface="JetBrains Mono"/>
              </a:rPr>
              <a:t> Circuit"</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AA4926"/>
                </a:solidFill>
                <a:effectLst/>
                <a:latin typeface="JetBrains Mono"/>
              </a:rPr>
              <a:t>fontsize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14</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ax3.legend(</a:t>
            </a:r>
            <a:r>
              <a:rPr kumimoji="0" lang="en-US" altLang="en-US" sz="2800" b="0" i="0" u="none" strike="noStrike" cap="none" normalizeH="0" baseline="0" dirty="0" err="1">
                <a:ln>
                  <a:noFill/>
                </a:ln>
                <a:solidFill>
                  <a:srgbClr val="AA4926"/>
                </a:solidFill>
                <a:effectLst/>
                <a:latin typeface="JetBrains Mono"/>
              </a:rPr>
              <a:t>fontsize</a:t>
            </a:r>
            <a:r>
              <a:rPr kumimoji="0" lang="en-US" altLang="en-US" sz="2800" b="0" i="0" u="none" strike="noStrike" cap="none" normalizeH="0" baseline="0" dirty="0">
                <a:ln>
                  <a:noFill/>
                </a:ln>
                <a:solidFill>
                  <a:srgbClr val="BCBEC4"/>
                </a:solidFill>
                <a:effectLst/>
                <a:latin typeface="JetBrains Mono"/>
              </a:rPr>
              <a:t>=</a:t>
            </a:r>
            <a:r>
              <a:rPr kumimoji="0" lang="en-US" altLang="en-US" sz="2800" b="0" i="0" u="none" strike="noStrike" cap="none" normalizeH="0" baseline="0" dirty="0">
                <a:ln>
                  <a:noFill/>
                </a:ln>
                <a:solidFill>
                  <a:srgbClr val="2AACB8"/>
                </a:solidFill>
                <a:effectLst/>
                <a:latin typeface="JetBrains Mono"/>
              </a:rPr>
              <a:t>10</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err="1">
                <a:ln>
                  <a:noFill/>
                </a:ln>
                <a:solidFill>
                  <a:srgbClr val="BCBEC4"/>
                </a:solidFill>
                <a:effectLst/>
                <a:latin typeface="JetBrains Mono"/>
              </a:rPr>
              <a:t>fig.tight_layout</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err="1">
                <a:ln>
                  <a:noFill/>
                </a:ln>
                <a:solidFill>
                  <a:srgbClr val="BCBEC4"/>
                </a:solidFill>
                <a:effectLst/>
                <a:latin typeface="JetBrains Mono"/>
              </a:rPr>
              <a:t>plt.show</a:t>
            </a:r>
            <a:r>
              <a:rPr kumimoji="0" lang="en-US" altLang="en-US" sz="2800" b="0" i="0" u="none" strike="noStrike" cap="none" normalizeH="0" baseline="0" dirty="0">
                <a:ln>
                  <a:noFill/>
                </a:ln>
                <a:solidFill>
                  <a:srgbClr val="BCBEC4"/>
                </a:solidFill>
                <a:effectLst/>
                <a:latin typeface="JetBrains Mono"/>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805292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BE95FF"/>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45</a:t>
            </a:fld>
            <a:endParaRPr lang="en-US" dirty="0"/>
          </a:p>
        </p:txBody>
      </p:sp>
      <p:pic>
        <p:nvPicPr>
          <p:cNvPr id="6" name="Picture 5" descr="A circular logo with a circle and text&#10;&#10;Description automatically generated">
            <a:extLst>
              <a:ext uri="{FF2B5EF4-FFF2-40B4-BE49-F238E27FC236}">
                <a16:creationId xmlns:a16="http://schemas.microsoft.com/office/drawing/2014/main" id="{82F0E77D-B515-5054-6819-6B1AA056F700}"/>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8E38EC93-583C-08D0-9088-05016B7175D6}"/>
              </a:ext>
            </a:extLst>
          </p:cNvPr>
          <p:cNvSpPr txBox="1"/>
          <p:nvPr/>
        </p:nvSpPr>
        <p:spPr>
          <a:xfrm>
            <a:off x="1068387" y="2601687"/>
            <a:ext cx="20136984" cy="96467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r>
              <a:rPr lang="en-US" b="1" dirty="0">
                <a:solidFill>
                  <a:schemeClr val="bg1"/>
                </a:solidFill>
                <a:effectLst/>
                <a:latin typeface="Consolas" panose="020B0609020204030204" pitchFamily="49" charset="0"/>
              </a:rPr>
              <a:t>Your </a:t>
            </a:r>
            <a:r>
              <a:rPr lang="en-US" b="1" dirty="0" err="1">
                <a:solidFill>
                  <a:schemeClr val="bg1"/>
                </a:solidFill>
                <a:effectLst/>
                <a:latin typeface="Consolas" panose="020B0609020204030204" pitchFamily="49" charset="0"/>
              </a:rPr>
              <a:t>Task:</a:t>
            </a:r>
            <a:r>
              <a:rPr lang="en-US" b="0" dirty="0" err="1">
                <a:solidFill>
                  <a:schemeClr val="bg1"/>
                </a:solidFill>
                <a:effectLst/>
                <a:latin typeface="Consolas" panose="020B0609020204030204" pitchFamily="49" charset="0"/>
              </a:rPr>
              <a:t>At</a:t>
            </a:r>
            <a:r>
              <a:rPr lang="en-US" b="0" dirty="0">
                <a:solidFill>
                  <a:schemeClr val="bg1"/>
                </a:solidFill>
                <a:effectLst/>
                <a:latin typeface="Consolas" panose="020B0609020204030204" pitchFamily="49" charset="0"/>
              </a:rPr>
              <a:t> this point, you should feel like a professional at constructing different pass managers. Please make a pass manager with the following options:</a:t>
            </a:r>
          </a:p>
          <a:p>
            <a:endParaRPr lang="en-US" b="0" dirty="0">
              <a:solidFill>
                <a:schemeClr val="bg1"/>
              </a:solidFill>
              <a:effectLst/>
              <a:latin typeface="Consolas" panose="020B0609020204030204" pitchFamily="49" charset="0"/>
            </a:endParaRPr>
          </a:p>
          <a:p>
            <a:r>
              <a:rPr lang="en-US" b="0" dirty="0">
                <a:solidFill>
                  <a:schemeClr val="bg1"/>
                </a:solidFill>
                <a:effectLst/>
                <a:latin typeface="Consolas" panose="020B0609020204030204" pitchFamily="49" charset="0"/>
              </a:rPr>
              <a:t>1. optimization level = 3</a:t>
            </a:r>
          </a:p>
          <a:p>
            <a:r>
              <a:rPr lang="en-US" b="0" dirty="0">
                <a:solidFill>
                  <a:schemeClr val="bg1"/>
                </a:solidFill>
                <a:effectLst/>
                <a:latin typeface="Consolas" panose="020B0609020204030204" pitchFamily="49" charset="0"/>
              </a:rPr>
              <a:t>2. "</a:t>
            </a:r>
            <a:r>
              <a:rPr lang="en-US" b="0" dirty="0" err="1">
                <a:solidFill>
                  <a:schemeClr val="bg1"/>
                </a:solidFill>
                <a:effectLst/>
                <a:latin typeface="Consolas" panose="020B0609020204030204" pitchFamily="49" charset="0"/>
              </a:rPr>
              <a:t>sabre</a:t>
            </a:r>
            <a:r>
              <a:rPr lang="en-US" b="0" dirty="0">
                <a:solidFill>
                  <a:schemeClr val="bg1"/>
                </a:solidFill>
                <a:effectLst/>
                <a:latin typeface="Consolas" panose="020B0609020204030204" pitchFamily="49" charset="0"/>
              </a:rPr>
              <a:t>" layout</a:t>
            </a:r>
          </a:p>
          <a:p>
            <a:r>
              <a:rPr lang="en-US" b="0" dirty="0">
                <a:solidFill>
                  <a:schemeClr val="bg1"/>
                </a:solidFill>
                <a:effectLst/>
                <a:latin typeface="Consolas" panose="020B0609020204030204" pitchFamily="49" charset="0"/>
              </a:rPr>
              <a:t>3. "</a:t>
            </a:r>
            <a:r>
              <a:rPr lang="en-US" b="0" dirty="0" err="1">
                <a:solidFill>
                  <a:schemeClr val="bg1"/>
                </a:solidFill>
                <a:effectLst/>
                <a:latin typeface="Consolas" panose="020B0609020204030204" pitchFamily="49" charset="0"/>
              </a:rPr>
              <a:t>sabre</a:t>
            </a:r>
            <a:r>
              <a:rPr lang="en-US" b="0" dirty="0">
                <a:solidFill>
                  <a:schemeClr val="bg1"/>
                </a:solidFill>
                <a:effectLst/>
                <a:latin typeface="Consolas" panose="020B0609020204030204" pitchFamily="49" charset="0"/>
              </a:rPr>
              <a:t>" routing</a:t>
            </a:r>
          </a:p>
          <a:p>
            <a:r>
              <a:rPr lang="en-US" b="0" dirty="0">
                <a:solidFill>
                  <a:schemeClr val="bg1"/>
                </a:solidFill>
                <a:effectLst/>
                <a:latin typeface="Consolas" panose="020B0609020204030204" pitchFamily="49" charset="0"/>
              </a:rPr>
              <a:t>4. "synthesis" translation</a:t>
            </a:r>
          </a:p>
          <a:p>
            <a:pPr defTabSz="2438400">
              <a:spcBef>
                <a:spcPts val="2900"/>
              </a:spcBef>
              <a:buSzPct val="100000"/>
            </a:pPr>
            <a:endParaRPr lang="en-IN" kern="0" dirty="0">
              <a:ea typeface="+mj-ea"/>
              <a:cs typeface="+mj-cs"/>
              <a:sym typeface="IBM Plex Sans Light"/>
            </a:endParaRPr>
          </a:p>
        </p:txBody>
      </p:sp>
      <p:sp>
        <p:nvSpPr>
          <p:cNvPr id="10" name="TextBox 9">
            <a:extLst>
              <a:ext uri="{FF2B5EF4-FFF2-40B4-BE49-F238E27FC236}">
                <a16:creationId xmlns:a16="http://schemas.microsoft.com/office/drawing/2014/main" id="{5369CB61-45DE-0551-ED04-DE4D13075315}"/>
              </a:ext>
            </a:extLst>
          </p:cNvPr>
          <p:cNvSpPr txBox="1"/>
          <p:nvPr/>
        </p:nvSpPr>
        <p:spPr>
          <a:xfrm>
            <a:off x="1567543" y="892629"/>
            <a:ext cx="13933714" cy="17961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444465" indent="-446749" algn="l" defTabSz="2438400">
              <a:spcBef>
                <a:spcPts val="2900"/>
              </a:spcBef>
              <a:buSzPct val="100000"/>
              <a:buFontTx/>
              <a:buChar char="–"/>
            </a:pPr>
            <a:endParaRPr lang="en-IN" kern="0" dirty="0">
              <a:solidFill>
                <a:srgbClr val="000000"/>
              </a:solidFill>
              <a:ea typeface="+mj-ea"/>
              <a:cs typeface="+mj-cs"/>
              <a:sym typeface="IBM Plex Sans Light"/>
            </a:endParaRPr>
          </a:p>
        </p:txBody>
      </p:sp>
      <p:sp>
        <p:nvSpPr>
          <p:cNvPr id="11" name="TextBox 10">
            <a:extLst>
              <a:ext uri="{FF2B5EF4-FFF2-40B4-BE49-F238E27FC236}">
                <a16:creationId xmlns:a16="http://schemas.microsoft.com/office/drawing/2014/main" id="{2B73391C-586B-3220-0EA7-E5742E3DD0FB}"/>
              </a:ext>
            </a:extLst>
          </p:cNvPr>
          <p:cNvSpPr txBox="1"/>
          <p:nvPr/>
        </p:nvSpPr>
        <p:spPr>
          <a:xfrm>
            <a:off x="1175658" y="893790"/>
            <a:ext cx="16546285" cy="19505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l" defTabSz="2438400">
              <a:spcBef>
                <a:spcPts val="2900"/>
              </a:spcBef>
              <a:buSzPct val="100000"/>
            </a:pPr>
            <a:r>
              <a:rPr lang="en-US" sz="6600" dirty="0">
                <a:solidFill>
                  <a:schemeClr val="tx1"/>
                </a:solidFill>
                <a:effectLst/>
                <a:latin typeface="+mj-lt"/>
              </a:rPr>
              <a:t>Exercise 3</a:t>
            </a:r>
            <a:endParaRPr lang="en-IN" sz="6600" kern="0" dirty="0">
              <a:solidFill>
                <a:srgbClr val="000000"/>
              </a:solidFill>
              <a:ea typeface="+mj-ea"/>
              <a:cs typeface="+mj-cs"/>
              <a:sym typeface="IBM Plex Sans Light"/>
            </a:endParaRPr>
          </a:p>
        </p:txBody>
      </p:sp>
      <p:sp>
        <p:nvSpPr>
          <p:cNvPr id="2" name="Rectangle 1">
            <a:extLst>
              <a:ext uri="{FF2B5EF4-FFF2-40B4-BE49-F238E27FC236}">
                <a16:creationId xmlns:a16="http://schemas.microsoft.com/office/drawing/2014/main" id="{8F482AFF-6538-326C-08BD-E2530E73FC7B}"/>
              </a:ext>
            </a:extLst>
          </p:cNvPr>
          <p:cNvSpPr>
            <a:spLocks noChangeArrowheads="1"/>
          </p:cNvSpPr>
          <p:nvPr/>
        </p:nvSpPr>
        <p:spPr bwMode="auto">
          <a:xfrm>
            <a:off x="1068387" y="6960627"/>
            <a:ext cx="19890858" cy="353943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BCBEC4"/>
                </a:solidFill>
                <a:effectLst/>
                <a:latin typeface="JetBrains Mono"/>
              </a:rPr>
              <a:t>pm_ex3 = </a:t>
            </a:r>
            <a:r>
              <a:rPr kumimoji="0" lang="en-US" altLang="en-US" sz="3200" b="0" i="0" u="none" strike="noStrike" cap="none" normalizeH="0" baseline="0" dirty="0" err="1">
                <a:ln>
                  <a:noFill/>
                </a:ln>
                <a:solidFill>
                  <a:srgbClr val="BCBEC4"/>
                </a:solidFill>
                <a:effectLst/>
                <a:latin typeface="JetBrains Mono"/>
              </a:rPr>
              <a:t>generate_preset_pass_manager</a:t>
            </a:r>
            <a:r>
              <a:rPr kumimoji="0" lang="en-US" altLang="en-US" sz="3200" b="0" i="0" u="none" strike="noStrike" cap="none" normalizeH="0" baseline="0" dirty="0">
                <a:ln>
                  <a:noFill/>
                </a:ln>
                <a:solidFill>
                  <a:srgbClr val="BCBEC4"/>
                </a:solidFill>
                <a:effectLst/>
                <a:latin typeface="JetBrains Mono"/>
              </a:rPr>
              <a:t> (</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a:ln>
                  <a:noFill/>
                </a:ln>
                <a:solidFill>
                  <a:srgbClr val="AA4926"/>
                </a:solidFill>
                <a:effectLst/>
                <a:latin typeface="JetBrains Mono"/>
              </a:rPr>
              <a:t>backend</a:t>
            </a:r>
            <a:r>
              <a:rPr kumimoji="0" lang="en-US" altLang="en-US" sz="3200" b="0" i="0" u="none" strike="noStrike" cap="none" normalizeH="0" baseline="0" dirty="0">
                <a:ln>
                  <a:noFill/>
                </a:ln>
                <a:solidFill>
                  <a:srgbClr val="BCBEC4"/>
                </a:solidFill>
                <a:effectLst/>
                <a:latin typeface="JetBrains Mono"/>
              </a:rPr>
              <a:t>=backend,</a:t>
            </a:r>
            <a:br>
              <a:rPr kumimoji="0" lang="en-US" altLang="en-US" sz="3200" b="0" i="0" u="none" strike="noStrike" cap="none" normalizeH="0" baseline="0" dirty="0">
                <a:ln>
                  <a:noFill/>
                </a:ln>
                <a:solidFill>
                  <a:srgbClr val="BCBEC4"/>
                </a:solidFill>
                <a:effectLst/>
                <a:latin typeface="JetBrains Mono"/>
              </a:rPr>
            </a:b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a:ln>
                  <a:noFill/>
                </a:ln>
                <a:solidFill>
                  <a:srgbClr val="7A7E85"/>
                </a:solidFill>
                <a:effectLst/>
                <a:latin typeface="JetBrains Mono"/>
              </a:rPr>
              <a:t>### Write your code below here ###</a:t>
            </a:r>
            <a:br>
              <a:rPr kumimoji="0" lang="en-US" altLang="en-US" sz="3200" b="0" i="0" u="none" strike="noStrike" cap="none" normalizeH="0" baseline="0" dirty="0">
                <a:ln>
                  <a:noFill/>
                </a:ln>
                <a:solidFill>
                  <a:srgbClr val="7A7E85"/>
                </a:solidFill>
                <a:effectLst/>
                <a:latin typeface="JetBrains Mono"/>
              </a:rPr>
            </a:br>
            <a:br>
              <a:rPr kumimoji="0" lang="en-US" altLang="en-US" sz="3200" b="0" i="0" u="none" strike="noStrike" cap="none" normalizeH="0" baseline="0" dirty="0">
                <a:ln>
                  <a:noFill/>
                </a:ln>
                <a:solidFill>
                  <a:srgbClr val="7A7E85"/>
                </a:solidFill>
                <a:effectLst/>
                <a:latin typeface="JetBrains Mono"/>
              </a:rPr>
            </a:br>
            <a:r>
              <a:rPr kumimoji="0" lang="en-US" altLang="en-US" sz="3200" b="0" i="0" u="none" strike="noStrike" cap="none" normalizeH="0" baseline="0" dirty="0">
                <a:ln>
                  <a:noFill/>
                </a:ln>
                <a:solidFill>
                  <a:srgbClr val="7A7E85"/>
                </a:solidFill>
                <a:effectLst/>
                <a:latin typeface="JetBrains Mono"/>
              </a:rPr>
              <a:t>    ### Don't change any code past this line ###</a:t>
            </a:r>
            <a:br>
              <a:rPr kumimoji="0" lang="en-US" altLang="en-US" sz="900" b="0" i="0" u="none" strike="noStrike" cap="none" normalizeH="0" baseline="0" dirty="0">
                <a:ln>
                  <a:noFill/>
                </a:ln>
                <a:solidFill>
                  <a:srgbClr val="7A7E85"/>
                </a:solidFill>
                <a:effectLst/>
                <a:latin typeface="JetBrains Mono"/>
              </a:rPr>
            </a:br>
            <a:r>
              <a:rPr kumimoji="0" lang="en-US" altLang="en-US" sz="3200" b="0" i="0" u="none" strike="noStrike" cap="none" normalizeH="0" baseline="0" dirty="0">
                <a:ln>
                  <a:noFill/>
                </a:ln>
                <a:solidFill>
                  <a:srgbClr val="BCBEC4"/>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2F29DF6C-8D16-7D37-44CB-3E601CB013AD}"/>
              </a:ext>
            </a:extLst>
          </p:cNvPr>
          <p:cNvSpPr>
            <a:spLocks noChangeArrowheads="1"/>
          </p:cNvSpPr>
          <p:nvPr/>
        </p:nvSpPr>
        <p:spPr bwMode="auto">
          <a:xfrm>
            <a:off x="1068387" y="10764458"/>
            <a:ext cx="19890858" cy="156966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7A7E85"/>
                </a:solidFill>
                <a:effectLst/>
                <a:latin typeface="JetBrains Mono"/>
              </a:rPr>
              <a:t># Submit your answer using following code</a:t>
            </a:r>
            <a:br>
              <a:rPr kumimoji="0" lang="en-US" altLang="en-US" sz="3200" b="0" i="0" u="none" strike="noStrike" cap="none" normalizeH="0" baseline="0" dirty="0">
                <a:ln>
                  <a:noFill/>
                </a:ln>
                <a:solidFill>
                  <a:srgbClr val="7A7E85"/>
                </a:solidFill>
                <a:effectLst/>
                <a:latin typeface="JetBrains Mono"/>
              </a:rPr>
            </a:br>
            <a:br>
              <a:rPr kumimoji="0" lang="en-US" altLang="en-US" sz="3200" b="0" i="0" u="none" strike="noStrike" cap="none" normalizeH="0" baseline="0" dirty="0">
                <a:ln>
                  <a:noFill/>
                </a:ln>
                <a:solidFill>
                  <a:srgbClr val="7A7E85"/>
                </a:solidFill>
                <a:effectLst/>
                <a:latin typeface="JetBrains Mono"/>
              </a:rPr>
            </a:br>
            <a:r>
              <a:rPr kumimoji="0" lang="en-US" altLang="en-US" sz="3200" b="0" i="0" u="none" strike="noStrike" cap="none" normalizeH="0" baseline="0" dirty="0">
                <a:ln>
                  <a:noFill/>
                </a:ln>
                <a:solidFill>
                  <a:srgbClr val="BCBEC4"/>
                </a:solidFill>
                <a:effectLst/>
                <a:latin typeface="JetBrains Mono"/>
              </a:rPr>
              <a:t>grade_lab3_ex3(pm_ex3)</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0602322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1272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55A89-31D3-C769-71AD-38E9ADC2B454}"/>
              </a:ext>
            </a:extLst>
          </p:cNvPr>
          <p:cNvSpPr>
            <a:spLocks noGrp="1"/>
          </p:cNvSpPr>
          <p:nvPr>
            <p:ph type="title"/>
          </p:nvPr>
        </p:nvSpPr>
        <p:spPr>
          <a:xfrm>
            <a:off x="1078247" y="1081933"/>
            <a:ext cx="19757010" cy="1749552"/>
          </a:xfrm>
        </p:spPr>
        <p:txBody>
          <a:bodyPr/>
          <a:lstStyle/>
          <a:p>
            <a:pPr algn="ctr"/>
            <a:r>
              <a:rPr lang="en-US" sz="8800" dirty="0">
                <a:solidFill>
                  <a:schemeClr val="bg1"/>
                </a:solidFill>
              </a:rPr>
              <a:t>Ecosystem and </a:t>
            </a:r>
            <a:r>
              <a:rPr lang="en-US" sz="8800" dirty="0" err="1">
                <a:solidFill>
                  <a:schemeClr val="bg1"/>
                </a:solidFill>
              </a:rPr>
              <a:t>Qiskit</a:t>
            </a:r>
            <a:r>
              <a:rPr lang="en-US" sz="8800" dirty="0">
                <a:solidFill>
                  <a:schemeClr val="bg1"/>
                </a:solidFill>
              </a:rPr>
              <a:t> Transpiler plugin </a:t>
            </a:r>
          </a:p>
        </p:txBody>
      </p:sp>
      <p:sp>
        <p:nvSpPr>
          <p:cNvPr id="3" name="Footer Placeholder 2">
            <a:extLst>
              <a:ext uri="{FF2B5EF4-FFF2-40B4-BE49-F238E27FC236}">
                <a16:creationId xmlns:a16="http://schemas.microsoft.com/office/drawing/2014/main" id="{8B588F6F-C66C-FFF6-F027-434CCBD37F22}"/>
              </a:ext>
            </a:extLst>
          </p:cNvPr>
          <p:cNvSpPr>
            <a:spLocks noGrp="1"/>
          </p:cNvSpPr>
          <p:nvPr>
            <p:ph type="ftr" sz="quarter" idx="18"/>
          </p:nvPr>
        </p:nvSpPr>
        <p:spPr>
          <a:xfrm>
            <a:off x="576072" y="12801600"/>
            <a:ext cx="4956176" cy="381000"/>
          </a:xfrm>
        </p:spPr>
        <p:txBody>
          <a:bodyPr/>
          <a:lstStyle/>
          <a:p>
            <a:r>
              <a:rPr lang="en-US" dirty="0">
                <a:solidFill>
                  <a:schemeClr val="bg1"/>
                </a:solidFill>
              </a:rPr>
              <a:t>Qiskit Fall Fest 2024</a:t>
            </a:r>
          </a:p>
        </p:txBody>
      </p:sp>
      <p:sp>
        <p:nvSpPr>
          <p:cNvPr id="9" name="Slide Number Placeholder">
            <a:extLst>
              <a:ext uri="{FF2B5EF4-FFF2-40B4-BE49-F238E27FC236}">
                <a16:creationId xmlns:a16="http://schemas.microsoft.com/office/drawing/2014/main" id="{41794889-6D85-5EF1-D228-19EEF3359F33}"/>
              </a:ext>
            </a:extLst>
          </p:cNvPr>
          <p:cNvSpPr>
            <a:spLocks noGrp="1"/>
          </p:cNvSpPr>
          <p:nvPr>
            <p:ph type="sldNum" sz="quarter" idx="4"/>
          </p:nvPr>
        </p:nvSpPr>
        <p:spPr>
          <a:xfrm>
            <a:off x="23689069" y="12938838"/>
            <a:ext cx="123431" cy="246221"/>
          </a:xfrm>
        </p:spPr>
        <p:txBody>
          <a:bodyPr/>
          <a:lstStyle>
            <a:lvl1pPr>
              <a:defRPr>
                <a:solidFill>
                  <a:schemeClr val="tx1"/>
                </a:solidFill>
              </a:defRPr>
            </a:lvl1pPr>
          </a:lstStyle>
          <a:p>
            <a:fld id="{59395FB3-9C97-154F-86B2-7E381B951268}" type="slidenum">
              <a:rPr lang="en-US" smtClean="0">
                <a:solidFill>
                  <a:schemeClr val="bg1"/>
                </a:solidFill>
              </a:rPr>
              <a:pPr/>
              <a:t>46</a:t>
            </a:fld>
            <a:endParaRPr lang="en-US" dirty="0">
              <a:solidFill>
                <a:schemeClr val="bg1"/>
              </a:solidFill>
            </a:endParaRPr>
          </a:p>
        </p:txBody>
      </p:sp>
      <p:sp>
        <p:nvSpPr>
          <p:cNvPr id="4" name="TextBox 3">
            <a:extLst>
              <a:ext uri="{FF2B5EF4-FFF2-40B4-BE49-F238E27FC236}">
                <a16:creationId xmlns:a16="http://schemas.microsoft.com/office/drawing/2014/main" id="{09176F2C-E3C8-4091-385C-B9525E748DE5}"/>
              </a:ext>
            </a:extLst>
          </p:cNvPr>
          <p:cNvSpPr txBox="1"/>
          <p:nvPr/>
        </p:nvSpPr>
        <p:spPr>
          <a:xfrm>
            <a:off x="1078248" y="3951513"/>
            <a:ext cx="15852214" cy="8589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spcAft>
                <a:spcPts val="1800"/>
              </a:spcAft>
            </a:pPr>
            <a:r>
              <a:rPr lang="en-US" dirty="0">
                <a:solidFill>
                  <a:schemeClr val="bg1"/>
                </a:solidFill>
              </a:rPr>
              <a:t>To facilitate the development and reuse of custom transpilation code by the wider community of </a:t>
            </a:r>
            <a:r>
              <a:rPr lang="en-US" dirty="0" err="1">
                <a:solidFill>
                  <a:schemeClr val="bg1"/>
                </a:solidFill>
              </a:rPr>
              <a:t>Qiskit</a:t>
            </a:r>
            <a:r>
              <a:rPr lang="en-US" dirty="0">
                <a:solidFill>
                  <a:schemeClr val="bg1"/>
                </a:solidFill>
              </a:rPr>
              <a:t> users, the </a:t>
            </a:r>
            <a:r>
              <a:rPr lang="en-US" dirty="0" err="1">
                <a:solidFill>
                  <a:schemeClr val="bg1"/>
                </a:solidFill>
              </a:rPr>
              <a:t>Qiskit</a:t>
            </a:r>
            <a:r>
              <a:rPr lang="en-US" dirty="0">
                <a:solidFill>
                  <a:schemeClr val="bg1"/>
                </a:solidFill>
              </a:rPr>
              <a:t> SDK supports a plugin interface that enables third-party Python packages to declare that they provide extended transpilation functionality accessible via </a:t>
            </a:r>
            <a:r>
              <a:rPr lang="en-US" dirty="0" err="1">
                <a:solidFill>
                  <a:schemeClr val="bg1"/>
                </a:solidFill>
              </a:rPr>
              <a:t>Qiskit</a:t>
            </a:r>
            <a:r>
              <a:rPr lang="en-US" dirty="0">
                <a:solidFill>
                  <a:schemeClr val="bg1"/>
                </a:solidFill>
              </a:rPr>
              <a:t>.</a:t>
            </a:r>
            <a:endParaRPr lang="en-IN" dirty="0">
              <a:solidFill>
                <a:schemeClr val="bg1"/>
              </a:solidFill>
            </a:endParaRPr>
          </a:p>
          <a:p>
            <a:pPr algn="l" defTabSz="2438400">
              <a:spcBef>
                <a:spcPts val="2900"/>
              </a:spcBef>
              <a:buSzPct val="100000"/>
            </a:pPr>
            <a:r>
              <a:rPr lang="en-IN" kern="0" dirty="0">
                <a:solidFill>
                  <a:srgbClr val="BE95FF"/>
                </a:solidFill>
                <a:ea typeface="+mj-ea"/>
                <a:cs typeface="+mj-cs"/>
                <a:sym typeface="IBM Plex Sans Light"/>
              </a:rPr>
              <a:t>A </a:t>
            </a:r>
            <a:r>
              <a:rPr lang="en-IN" kern="0" dirty="0" err="1">
                <a:solidFill>
                  <a:srgbClr val="BE95FF"/>
                </a:solidFill>
                <a:ea typeface="+mj-ea"/>
                <a:cs typeface="+mj-cs"/>
                <a:sym typeface="IBM Plex Sans Light"/>
              </a:rPr>
              <a:t>transpiler</a:t>
            </a:r>
            <a:r>
              <a:rPr lang="en-IN" kern="0" dirty="0">
                <a:solidFill>
                  <a:srgbClr val="BE95FF"/>
                </a:solidFill>
                <a:ea typeface="+mj-ea"/>
                <a:cs typeface="+mj-cs"/>
                <a:sym typeface="IBM Plex Sans Light"/>
              </a:rPr>
              <a:t> stage plugin- </a:t>
            </a:r>
            <a:r>
              <a:rPr lang="en-US" kern="0" dirty="0">
                <a:solidFill>
                  <a:schemeClr val="bg1"/>
                </a:solidFill>
                <a:ea typeface="+mj-ea"/>
                <a:cs typeface="+mj-cs"/>
                <a:sym typeface="IBM Plex Sans Light"/>
              </a:rPr>
              <a:t>Provides a pass manager that can be used in place of one of the six stages of a preset staged pass manager.</a:t>
            </a:r>
          </a:p>
          <a:p>
            <a:pPr algn="l" defTabSz="2438400">
              <a:spcBef>
                <a:spcPts val="2900"/>
              </a:spcBef>
              <a:buSzPct val="100000"/>
            </a:pPr>
            <a:r>
              <a:rPr lang="en-IN" kern="0" dirty="0">
                <a:solidFill>
                  <a:srgbClr val="BE95FF"/>
                </a:solidFill>
                <a:ea typeface="+mj-ea"/>
                <a:cs typeface="+mj-cs"/>
                <a:sym typeface="IBM Plex Sans Light"/>
              </a:rPr>
              <a:t>A unitary synthesis plugin- </a:t>
            </a:r>
            <a:r>
              <a:rPr lang="en-US" kern="0" dirty="0">
                <a:solidFill>
                  <a:schemeClr val="bg1"/>
                </a:solidFill>
                <a:ea typeface="+mj-ea"/>
                <a:cs typeface="+mj-cs"/>
                <a:sym typeface="IBM Plex Sans Light"/>
              </a:rPr>
              <a:t>Provides extended functionality for unitary gate synthesis.</a:t>
            </a:r>
          </a:p>
          <a:p>
            <a:pPr algn="l" defTabSz="2438400">
              <a:spcBef>
                <a:spcPts val="2900"/>
              </a:spcBef>
              <a:buSzPct val="100000"/>
            </a:pPr>
            <a:r>
              <a:rPr lang="en-IN" kern="0" dirty="0">
                <a:solidFill>
                  <a:srgbClr val="BE95FF"/>
                </a:solidFill>
                <a:ea typeface="+mj-ea"/>
                <a:cs typeface="+mj-cs"/>
                <a:sym typeface="IBM Plex Sans Light"/>
              </a:rPr>
              <a:t>A high-level synthesis plugin- </a:t>
            </a:r>
            <a:r>
              <a:rPr lang="en-US" kern="0" dirty="0">
                <a:solidFill>
                  <a:schemeClr val="bg1"/>
                </a:solidFill>
                <a:ea typeface="+mj-ea"/>
                <a:cs typeface="+mj-cs"/>
                <a:sym typeface="IBM Plex Sans Light"/>
              </a:rPr>
              <a:t>Provides extended functionality for synthesizing "high-level objects" such as linear functions or Clifford operators. High-level objects are represented by subclasses of the Operation class.</a:t>
            </a:r>
            <a:endParaRPr lang="en-IN" kern="0" dirty="0">
              <a:solidFill>
                <a:schemeClr val="bg1"/>
              </a:solidFill>
              <a:ea typeface="+mj-ea"/>
              <a:cs typeface="+mj-cs"/>
              <a:sym typeface="IBM Plex Sans Light"/>
            </a:endParaRPr>
          </a:p>
        </p:txBody>
      </p:sp>
      <p:pic>
        <p:nvPicPr>
          <p:cNvPr id="10" name="Picture 9">
            <a:extLst>
              <a:ext uri="{FF2B5EF4-FFF2-40B4-BE49-F238E27FC236}">
                <a16:creationId xmlns:a16="http://schemas.microsoft.com/office/drawing/2014/main" id="{9751237F-2AA1-E170-E3DE-E67C3FCEED7B}"/>
              </a:ext>
            </a:extLst>
          </p:cNvPr>
          <p:cNvPicPr>
            <a:picLocks noChangeAspect="1"/>
          </p:cNvPicPr>
          <p:nvPr/>
        </p:nvPicPr>
        <p:blipFill>
          <a:blip r:embed="rId3"/>
          <a:stretch>
            <a:fillRect/>
          </a:stretch>
        </p:blipFill>
        <p:spPr>
          <a:xfrm>
            <a:off x="21164376" y="10354652"/>
            <a:ext cx="3078110" cy="2186195"/>
          </a:xfrm>
          <a:prstGeom prst="rect">
            <a:avLst/>
          </a:prstGeom>
        </p:spPr>
      </p:pic>
      <p:pic>
        <p:nvPicPr>
          <p:cNvPr id="11" name="Picture 10">
            <a:extLst>
              <a:ext uri="{FF2B5EF4-FFF2-40B4-BE49-F238E27FC236}">
                <a16:creationId xmlns:a16="http://schemas.microsoft.com/office/drawing/2014/main" id="{CA6380D4-E981-9EEF-D653-8AC54D87C537}"/>
              </a:ext>
            </a:extLst>
          </p:cNvPr>
          <p:cNvPicPr>
            <a:picLocks noChangeAspect="1"/>
          </p:cNvPicPr>
          <p:nvPr/>
        </p:nvPicPr>
        <p:blipFill>
          <a:blip r:embed="rId4"/>
          <a:stretch>
            <a:fillRect/>
          </a:stretch>
        </p:blipFill>
        <p:spPr>
          <a:xfrm>
            <a:off x="19101293" y="7576164"/>
            <a:ext cx="2535340" cy="2528118"/>
          </a:xfrm>
          <a:prstGeom prst="rect">
            <a:avLst/>
          </a:prstGeom>
        </p:spPr>
      </p:pic>
      <p:pic>
        <p:nvPicPr>
          <p:cNvPr id="12" name="Picture 11">
            <a:extLst>
              <a:ext uri="{FF2B5EF4-FFF2-40B4-BE49-F238E27FC236}">
                <a16:creationId xmlns:a16="http://schemas.microsoft.com/office/drawing/2014/main" id="{0B377CEE-351C-4BA1-7CFF-4D18D46017B4}"/>
              </a:ext>
            </a:extLst>
          </p:cNvPr>
          <p:cNvPicPr>
            <a:picLocks noChangeAspect="1"/>
          </p:cNvPicPr>
          <p:nvPr/>
        </p:nvPicPr>
        <p:blipFill>
          <a:blip r:embed="rId5"/>
          <a:stretch>
            <a:fillRect/>
          </a:stretch>
        </p:blipFill>
        <p:spPr>
          <a:xfrm>
            <a:off x="17609472" y="11732746"/>
            <a:ext cx="4451969" cy="1791021"/>
          </a:xfrm>
          <a:prstGeom prst="rect">
            <a:avLst/>
          </a:prstGeom>
        </p:spPr>
      </p:pic>
      <p:pic>
        <p:nvPicPr>
          <p:cNvPr id="13" name="Picture 12" descr="A purple background with black text&#10;&#10;Description automatically generated">
            <a:extLst>
              <a:ext uri="{FF2B5EF4-FFF2-40B4-BE49-F238E27FC236}">
                <a16:creationId xmlns:a16="http://schemas.microsoft.com/office/drawing/2014/main" id="{8AB494F4-B7A9-BF3E-F110-D44D00240924}"/>
              </a:ext>
            </a:extLst>
          </p:cNvPr>
          <p:cNvPicPr>
            <a:picLocks noChangeAspect="1"/>
          </p:cNvPicPr>
          <p:nvPr/>
        </p:nvPicPr>
        <p:blipFill>
          <a:blip r:embed="rId6"/>
          <a:stretch>
            <a:fillRect/>
          </a:stretch>
        </p:blipFill>
        <p:spPr>
          <a:xfrm>
            <a:off x="16930461" y="9503977"/>
            <a:ext cx="1992977" cy="721036"/>
          </a:xfrm>
          <a:prstGeom prst="rect">
            <a:avLst/>
          </a:prstGeom>
        </p:spPr>
      </p:pic>
      <p:pic>
        <p:nvPicPr>
          <p:cNvPr id="14" name="Graphic 13">
            <a:extLst>
              <a:ext uri="{FF2B5EF4-FFF2-40B4-BE49-F238E27FC236}">
                <a16:creationId xmlns:a16="http://schemas.microsoft.com/office/drawing/2014/main" id="{06A9CED0-53F6-11DA-B012-C6DC6E849D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025956" y="10553542"/>
            <a:ext cx="2375043" cy="729944"/>
          </a:xfrm>
          <a:prstGeom prst="rect">
            <a:avLst/>
          </a:prstGeom>
        </p:spPr>
      </p:pic>
      <p:pic>
        <p:nvPicPr>
          <p:cNvPr id="8" name="Picture 7" descr="A circle with a circle and text&#10;&#10;Description automatically generated">
            <a:extLst>
              <a:ext uri="{FF2B5EF4-FFF2-40B4-BE49-F238E27FC236}">
                <a16:creationId xmlns:a16="http://schemas.microsoft.com/office/drawing/2014/main" id="{34561119-0DE6-AF48-9018-5490C5EEB266}"/>
              </a:ext>
            </a:extLst>
          </p:cNvPr>
          <p:cNvPicPr>
            <a:picLocks noChangeAspect="1"/>
          </p:cNvPicPr>
          <p:nvPr/>
        </p:nvPicPr>
        <p:blipFill>
          <a:blip r:embed="rId9"/>
          <a:stretch>
            <a:fillRect/>
          </a:stretch>
        </p:blipFill>
        <p:spPr>
          <a:xfrm>
            <a:off x="21031200" y="530941"/>
            <a:ext cx="2781300" cy="2781300"/>
          </a:xfrm>
          <a:prstGeom prst="rect">
            <a:avLst/>
          </a:prstGeom>
        </p:spPr>
      </p:pic>
      <p:pic>
        <p:nvPicPr>
          <p:cNvPr id="6" name="Picture 5" descr="A logo of a company&#10;&#10;Description automatically generated">
            <a:extLst>
              <a:ext uri="{FF2B5EF4-FFF2-40B4-BE49-F238E27FC236}">
                <a16:creationId xmlns:a16="http://schemas.microsoft.com/office/drawing/2014/main" id="{9207CCB1-5FE1-CB13-5CFB-FBE7D38DBFE4}"/>
              </a:ext>
            </a:extLst>
          </p:cNvPr>
          <p:cNvPicPr>
            <a:picLocks noChangeAspect="1"/>
          </p:cNvPicPr>
          <p:nvPr/>
        </p:nvPicPr>
        <p:blipFill>
          <a:blip r:embed="rId10"/>
          <a:stretch>
            <a:fillRect/>
          </a:stretch>
        </p:blipFill>
        <p:spPr>
          <a:xfrm>
            <a:off x="131463" y="6643243"/>
            <a:ext cx="816892" cy="816892"/>
          </a:xfrm>
          <a:prstGeom prst="rect">
            <a:avLst/>
          </a:prstGeom>
        </p:spPr>
      </p:pic>
      <p:pic>
        <p:nvPicPr>
          <p:cNvPr id="7" name="Picture 6" descr="A logo of a company&#10;&#10;Description automatically generated">
            <a:extLst>
              <a:ext uri="{FF2B5EF4-FFF2-40B4-BE49-F238E27FC236}">
                <a16:creationId xmlns:a16="http://schemas.microsoft.com/office/drawing/2014/main" id="{460743F2-1661-8F1E-20DA-6F76212AE167}"/>
              </a:ext>
            </a:extLst>
          </p:cNvPr>
          <p:cNvPicPr>
            <a:picLocks noChangeAspect="1"/>
          </p:cNvPicPr>
          <p:nvPr/>
        </p:nvPicPr>
        <p:blipFill>
          <a:blip r:embed="rId10"/>
          <a:stretch>
            <a:fillRect/>
          </a:stretch>
        </p:blipFill>
        <p:spPr>
          <a:xfrm>
            <a:off x="131463" y="8122424"/>
            <a:ext cx="816892" cy="816892"/>
          </a:xfrm>
          <a:prstGeom prst="rect">
            <a:avLst/>
          </a:prstGeom>
        </p:spPr>
      </p:pic>
      <p:pic>
        <p:nvPicPr>
          <p:cNvPr id="15" name="Picture 14" descr="A logo of a company&#10;&#10;Description automatically generated">
            <a:extLst>
              <a:ext uri="{FF2B5EF4-FFF2-40B4-BE49-F238E27FC236}">
                <a16:creationId xmlns:a16="http://schemas.microsoft.com/office/drawing/2014/main" id="{E84557DC-5497-8514-4B06-FB1DF6190502}"/>
              </a:ext>
            </a:extLst>
          </p:cNvPr>
          <p:cNvPicPr>
            <a:picLocks noChangeAspect="1"/>
          </p:cNvPicPr>
          <p:nvPr/>
        </p:nvPicPr>
        <p:blipFill>
          <a:blip r:embed="rId10"/>
          <a:stretch>
            <a:fillRect/>
          </a:stretch>
        </p:blipFill>
        <p:spPr>
          <a:xfrm>
            <a:off x="131463" y="9537760"/>
            <a:ext cx="816892" cy="816892"/>
          </a:xfrm>
          <a:prstGeom prst="rect">
            <a:avLst/>
          </a:prstGeom>
        </p:spPr>
      </p:pic>
    </p:spTree>
    <p:extLst>
      <p:ext uri="{BB962C8B-B14F-4D97-AF65-F5344CB8AC3E}">
        <p14:creationId xmlns:p14="http://schemas.microsoft.com/office/powerpoint/2010/main" val="142060628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2161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F397CE-182E-F598-FF86-5763C16599E6}"/>
              </a:ext>
            </a:extLst>
          </p:cNvPr>
          <p:cNvSpPr>
            <a:spLocks noGrp="1"/>
          </p:cNvSpPr>
          <p:nvPr>
            <p:ph type="title"/>
          </p:nvPr>
        </p:nvSpPr>
        <p:spPr>
          <a:xfrm>
            <a:off x="992868" y="5397026"/>
            <a:ext cx="13823950" cy="3568671"/>
          </a:xfrm>
        </p:spPr>
        <p:txBody>
          <a:bodyPr/>
          <a:lstStyle/>
          <a:p>
            <a:r>
              <a:rPr lang="en-US" sz="13000" dirty="0">
                <a:gradFill>
                  <a:gsLst>
                    <a:gs pos="0">
                      <a:srgbClr val="FF7EB6"/>
                    </a:gs>
                    <a:gs pos="99000">
                      <a:srgbClr val="BE95FF"/>
                    </a:gs>
                  </a:gsLst>
                  <a:lin ang="0" scaled="0"/>
                </a:gradFill>
              </a:rPr>
              <a:t>Thank you!</a:t>
            </a:r>
            <a:br>
              <a:rPr lang="en-US" dirty="0">
                <a:solidFill>
                  <a:srgbClr val="FF7EB6"/>
                </a:solidFill>
                <a:latin typeface="IBM Plex Mono" panose="020B0509050203000203" pitchFamily="49" charset="77"/>
              </a:rPr>
            </a:br>
            <a:br>
              <a:rPr lang="en-US" dirty="0">
                <a:solidFill>
                  <a:schemeClr val="bg1"/>
                </a:solidFill>
                <a:latin typeface="+mj-lt"/>
              </a:rPr>
            </a:br>
            <a:endParaRPr lang="en-US" dirty="0">
              <a:solidFill>
                <a:schemeClr val="bg1"/>
              </a:solidFill>
            </a:endParaRPr>
          </a:p>
        </p:txBody>
      </p:sp>
      <p:pic>
        <p:nvPicPr>
          <p:cNvPr id="10" name="Picture 9" descr="IBM 8-bar logo">
            <a:extLst>
              <a:ext uri="{FF2B5EF4-FFF2-40B4-BE49-F238E27FC236}">
                <a16:creationId xmlns:a16="http://schemas.microsoft.com/office/drawing/2014/main" id="{317CEB34-F938-2C3A-FB0D-78AA102EEBF6}"/>
              </a:ext>
            </a:extLst>
          </p:cNvPr>
          <p:cNvPicPr>
            <a:picLocks noChangeAspect="1"/>
          </p:cNvPicPr>
          <p:nvPr/>
        </p:nvPicPr>
        <p:blipFill>
          <a:blip r:embed="rId2">
            <a:lum bright="70000" contrast="-70000"/>
          </a:blip>
          <a:stretch>
            <a:fillRect/>
          </a:stretch>
        </p:blipFill>
        <p:spPr>
          <a:xfrm>
            <a:off x="577850" y="12526963"/>
            <a:ext cx="1638300" cy="609600"/>
          </a:xfrm>
          <a:prstGeom prst="rect">
            <a:avLst/>
          </a:prstGeom>
        </p:spPr>
      </p:pic>
      <p:sp>
        <p:nvSpPr>
          <p:cNvPr id="11" name="TextBox 10">
            <a:extLst>
              <a:ext uri="{FF2B5EF4-FFF2-40B4-BE49-F238E27FC236}">
                <a16:creationId xmlns:a16="http://schemas.microsoft.com/office/drawing/2014/main" id="{4BACB8B6-F248-B3B0-369C-8FD47B1BE7F0}"/>
              </a:ext>
            </a:extLst>
          </p:cNvPr>
          <p:cNvSpPr txBox="1"/>
          <p:nvPr/>
        </p:nvSpPr>
        <p:spPr>
          <a:xfrm>
            <a:off x="22983568" y="-321276"/>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marR="0" lvl="0" indent="-446749" algn="l" defTabSz="2438400"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pic>
        <p:nvPicPr>
          <p:cNvPr id="7" name="Picture 6" descr="A cartoon of a space station&#10;&#10;Description automatically generated">
            <a:extLst>
              <a:ext uri="{FF2B5EF4-FFF2-40B4-BE49-F238E27FC236}">
                <a16:creationId xmlns:a16="http://schemas.microsoft.com/office/drawing/2014/main" id="{55B6F224-96A9-BCFC-A227-D4AC6B305EED}"/>
              </a:ext>
            </a:extLst>
          </p:cNvPr>
          <p:cNvPicPr>
            <a:picLocks noChangeAspect="1"/>
          </p:cNvPicPr>
          <p:nvPr/>
        </p:nvPicPr>
        <p:blipFill>
          <a:blip r:embed="rId3"/>
          <a:stretch>
            <a:fillRect/>
          </a:stretch>
        </p:blipFill>
        <p:spPr>
          <a:xfrm>
            <a:off x="12231789" y="646724"/>
            <a:ext cx="11587061" cy="13069276"/>
          </a:xfrm>
          <a:prstGeom prst="rect">
            <a:avLst/>
          </a:prstGeom>
        </p:spPr>
      </p:pic>
    </p:spTree>
    <p:extLst>
      <p:ext uri="{BB962C8B-B14F-4D97-AF65-F5344CB8AC3E}">
        <p14:creationId xmlns:p14="http://schemas.microsoft.com/office/powerpoint/2010/main" val="332199744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76072" y="815248"/>
            <a:ext cx="17141825" cy="1676106"/>
          </a:xfrm>
        </p:spPr>
        <p:txBody>
          <a:bodyPr/>
          <a:lstStyle/>
          <a:p>
            <a:r>
              <a:rPr lang="en-US" sz="9600" dirty="0">
                <a:solidFill>
                  <a:schemeClr val="tx1"/>
                </a:solidFill>
                <a:latin typeface="+mj-lt"/>
              </a:rPr>
              <a:t>Setup</a:t>
            </a: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5</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2356296" y="3450771"/>
            <a:ext cx="13581376" cy="9274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8400">
              <a:spcBef>
                <a:spcPts val="2900"/>
              </a:spcBef>
              <a:buSzPct val="100000"/>
            </a:pPr>
            <a:r>
              <a:rPr lang="en-US" b="1" dirty="0">
                <a:solidFill>
                  <a:srgbClr val="FF7EB6"/>
                </a:solidFill>
                <a:effectLst/>
                <a:latin typeface="Consolas" panose="020B0609020204030204" pitchFamily="49" charset="0"/>
              </a:rPr>
              <a:t>Install Qiskit and relevant packages-</a:t>
            </a:r>
          </a:p>
          <a:p>
            <a:pPr defTabSz="2438400">
              <a:spcBef>
                <a:spcPts val="2900"/>
              </a:spcBef>
              <a:buSzPct val="100000"/>
            </a:pPr>
            <a:endParaRPr lang="en-US" b="1" dirty="0">
              <a:solidFill>
                <a:srgbClr val="FF7EB6"/>
              </a:solidFill>
              <a:latin typeface="Consolas" panose="020B0609020204030204" pitchFamily="49" charset="0"/>
            </a:endParaRPr>
          </a:p>
          <a:p>
            <a:pPr defTabSz="2438400">
              <a:spcBef>
                <a:spcPts val="2900"/>
              </a:spcBef>
              <a:buSzPct val="100000"/>
            </a:pPr>
            <a:endParaRPr lang="en-IN" b="1" dirty="0">
              <a:solidFill>
                <a:srgbClr val="FF7EB6"/>
              </a:solidFill>
              <a:effectLst/>
              <a:latin typeface="Consolas" panose="020B0609020204030204" pitchFamily="49" charset="0"/>
            </a:endParaRPr>
          </a:p>
          <a:p>
            <a:pPr defTabSz="2438400">
              <a:spcBef>
                <a:spcPts val="2900"/>
              </a:spcBef>
              <a:buSzPct val="100000"/>
            </a:pPr>
            <a:endParaRPr lang="en-US" b="1" dirty="0">
              <a:solidFill>
                <a:srgbClr val="FF7EB6"/>
              </a:solidFill>
              <a:effectLst/>
              <a:latin typeface="Consolas" panose="020B0609020204030204" pitchFamily="49" charset="0"/>
            </a:endParaRPr>
          </a:p>
          <a:p>
            <a:pPr algn="l" defTabSz="2438400">
              <a:spcBef>
                <a:spcPts val="2900"/>
              </a:spcBef>
              <a:buSzPct val="100000"/>
            </a:pPr>
            <a:endParaRPr lang="en-US" b="1" dirty="0">
              <a:solidFill>
                <a:srgbClr val="FF7EB6"/>
              </a:solidFill>
              <a:effectLst/>
              <a:latin typeface="Consolas" panose="020B0609020204030204" pitchFamily="49" charset="0"/>
            </a:endParaRPr>
          </a:p>
          <a:p>
            <a:pPr algn="l" defTabSz="2438400">
              <a:spcBef>
                <a:spcPts val="2900"/>
              </a:spcBef>
              <a:buSzPct val="100000"/>
            </a:pPr>
            <a:r>
              <a:rPr lang="en-US" b="1" dirty="0">
                <a:solidFill>
                  <a:srgbClr val="FF7EB6"/>
                </a:solidFill>
                <a:effectLst/>
                <a:latin typeface="Consolas" panose="020B0609020204030204" pitchFamily="49" charset="0"/>
              </a:rPr>
              <a:t>Save API Token-</a:t>
            </a:r>
            <a:endParaRPr lang="en-IN" kern="0" dirty="0">
              <a:solidFill>
                <a:srgbClr val="000000"/>
              </a:solidFill>
              <a:ea typeface="+mj-ea"/>
              <a:cs typeface="+mj-cs"/>
              <a:sym typeface="IBM Plex Sans Light"/>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
        <p:nvSpPr>
          <p:cNvPr id="14" name="Rectangle 1">
            <a:extLst>
              <a:ext uri="{FF2B5EF4-FFF2-40B4-BE49-F238E27FC236}">
                <a16:creationId xmlns:a16="http://schemas.microsoft.com/office/drawing/2014/main" id="{DBA29F32-9A6E-5DC6-B3E8-CEB550E3AB4D}"/>
              </a:ext>
            </a:extLst>
          </p:cNvPr>
          <p:cNvSpPr>
            <a:spLocks noChangeArrowheads="1"/>
          </p:cNvSpPr>
          <p:nvPr/>
        </p:nvSpPr>
        <p:spPr bwMode="auto">
          <a:xfrm>
            <a:off x="2356296" y="4116573"/>
            <a:ext cx="13581376" cy="3539430"/>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BCBEC4"/>
                </a:solidFill>
                <a:effectLst/>
                <a:latin typeface="JetBrains Mono"/>
              </a:rPr>
              <a:t>%pip install </a:t>
            </a:r>
            <a:r>
              <a:rPr kumimoji="0" lang="en-US" altLang="en-US" sz="3200" b="0" i="0" u="none" strike="noStrike" cap="none" normalizeH="0" baseline="0" dirty="0" err="1">
                <a:ln>
                  <a:noFill/>
                </a:ln>
                <a:solidFill>
                  <a:srgbClr val="BCBEC4"/>
                </a:solidFill>
                <a:effectLst/>
                <a:latin typeface="JetBrains Mono"/>
              </a:rPr>
              <a:t>qiskit</a:t>
            </a:r>
            <a:r>
              <a:rPr kumimoji="0" lang="en-US" altLang="en-US" sz="3200" b="0" i="0" u="none" strike="noStrike" cap="none" normalizeH="0" baseline="0" dirty="0">
                <a:ln>
                  <a:noFill/>
                </a:ln>
                <a:solidFill>
                  <a:srgbClr val="BCBEC4"/>
                </a:solidFill>
                <a:effectLst/>
                <a:latin typeface="JetBrains Mono"/>
              </a:rPr>
              <a:t>[visualization]</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%pip install </a:t>
            </a:r>
            <a:r>
              <a:rPr kumimoji="0" lang="en-US" altLang="en-US" sz="3200" b="0" i="0" u="none" strike="noStrike" cap="none" normalizeH="0" baseline="0" dirty="0" err="1">
                <a:ln>
                  <a:noFill/>
                </a:ln>
                <a:solidFill>
                  <a:srgbClr val="BCBEC4"/>
                </a:solidFill>
                <a:effectLst/>
                <a:latin typeface="JetBrains Mono"/>
              </a:rPr>
              <a:t>qiskit_ibm_runtime</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%pip install </a:t>
            </a:r>
            <a:r>
              <a:rPr kumimoji="0" lang="en-US" altLang="en-US" sz="3200" b="0" i="0" u="none" strike="noStrike" cap="none" normalizeH="0" baseline="0" dirty="0" err="1">
                <a:ln>
                  <a:noFill/>
                </a:ln>
                <a:solidFill>
                  <a:srgbClr val="BCBEC4"/>
                </a:solidFill>
                <a:effectLst/>
                <a:latin typeface="JetBrains Mono"/>
              </a:rPr>
              <a:t>qiskit_aer</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%pip install </a:t>
            </a:r>
            <a:r>
              <a:rPr kumimoji="0" lang="en-US" altLang="en-US" sz="3200" b="0" i="0" u="none" strike="noStrike" cap="none" normalizeH="0" baseline="0" dirty="0" err="1">
                <a:ln>
                  <a:noFill/>
                </a:ln>
                <a:solidFill>
                  <a:srgbClr val="BCBEC4"/>
                </a:solidFill>
                <a:effectLst/>
                <a:latin typeface="JetBrains Mono"/>
              </a:rPr>
              <a:t>qiskit</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err="1">
                <a:ln>
                  <a:noFill/>
                </a:ln>
                <a:solidFill>
                  <a:srgbClr val="BCBEC4"/>
                </a:solidFill>
                <a:effectLst/>
                <a:latin typeface="JetBrains Mono"/>
              </a:rPr>
              <a:t>transpiler</a:t>
            </a:r>
            <a:r>
              <a:rPr kumimoji="0" lang="en-US" altLang="en-US" sz="3200" b="0" i="0" u="none" strike="noStrike" cap="none" normalizeH="0" baseline="0" dirty="0">
                <a:ln>
                  <a:noFill/>
                </a:ln>
                <a:solidFill>
                  <a:srgbClr val="BCBEC4"/>
                </a:solidFill>
                <a:effectLst/>
                <a:latin typeface="JetBrains Mono"/>
              </a:rPr>
              <a:t>-service</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%pip install </a:t>
            </a:r>
            <a:r>
              <a:rPr kumimoji="0" lang="en-US" altLang="en-US" sz="3200" b="0" i="0" u="none" strike="noStrike" cap="none" normalizeH="0" baseline="0" dirty="0" err="1">
                <a:ln>
                  <a:noFill/>
                </a:ln>
                <a:solidFill>
                  <a:srgbClr val="BCBEC4"/>
                </a:solidFill>
                <a:effectLst/>
                <a:latin typeface="JetBrains Mono"/>
              </a:rPr>
              <a:t>graphviz</a:t>
            </a: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BCBEC4"/>
                </a:solidFill>
                <a:effectLst/>
                <a:latin typeface="JetBrains Mono"/>
              </a:rPr>
              <a:t>%pip install </a:t>
            </a:r>
            <a:r>
              <a:rPr kumimoji="0" lang="en-US" altLang="en-US" sz="3200" b="0" i="0" u="none" strike="noStrike" cap="none" normalizeH="0" baseline="0" dirty="0" err="1">
                <a:ln>
                  <a:noFill/>
                </a:ln>
                <a:solidFill>
                  <a:srgbClr val="BCBEC4"/>
                </a:solidFill>
                <a:effectLst/>
                <a:latin typeface="JetBrains Mono"/>
              </a:rPr>
              <a:t>git+https</a:t>
            </a:r>
            <a:r>
              <a:rPr kumimoji="0" lang="en-US" altLang="en-US" sz="3200" b="0" i="0" u="none" strike="noStrike" cap="none" normalizeH="0" baseline="0" dirty="0">
                <a:ln>
                  <a:noFill/>
                </a:ln>
                <a:solidFill>
                  <a:srgbClr val="BCBEC4"/>
                </a:solidFill>
                <a:effectLst/>
                <a:latin typeface="JetBrains Mono"/>
              </a:rPr>
              <a:t>://github.com/</a:t>
            </a:r>
            <a:r>
              <a:rPr kumimoji="0" lang="en-US" altLang="en-US" sz="3200" b="0" i="0" u="none" strike="noStrike" cap="none" normalizeH="0" baseline="0" dirty="0" err="1">
                <a:ln>
                  <a:noFill/>
                </a:ln>
                <a:solidFill>
                  <a:srgbClr val="BCBEC4"/>
                </a:solidFill>
                <a:effectLst/>
                <a:latin typeface="JetBrains Mono"/>
              </a:rPr>
              <a:t>qiskit</a:t>
            </a:r>
            <a:r>
              <a:rPr kumimoji="0" lang="en-US" altLang="en-US" sz="3200" b="0" i="0" u="none" strike="noStrike" cap="none" normalizeH="0" baseline="0" dirty="0">
                <a:ln>
                  <a:noFill/>
                </a:ln>
                <a:solidFill>
                  <a:srgbClr val="BCBEC4"/>
                </a:solidFill>
                <a:effectLst/>
                <a:latin typeface="JetBrains Mono"/>
              </a:rPr>
              <a:t>-community/Quantum-Challenge-</a:t>
            </a:r>
            <a:r>
              <a:rPr kumimoji="0" lang="en-US" altLang="en-US" sz="3200" b="0" i="0" u="none" strike="noStrike" cap="none" normalizeH="0" baseline="0" dirty="0" err="1">
                <a:ln>
                  <a:noFill/>
                </a:ln>
                <a:solidFill>
                  <a:srgbClr val="BCBEC4"/>
                </a:solidFill>
                <a:effectLst/>
                <a:latin typeface="JetBrains Mono"/>
              </a:rPr>
              <a:t>Grader.git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17" name="Rectangle 2">
            <a:extLst>
              <a:ext uri="{FF2B5EF4-FFF2-40B4-BE49-F238E27FC236}">
                <a16:creationId xmlns:a16="http://schemas.microsoft.com/office/drawing/2014/main" id="{324BDD81-EEC0-8176-9EF0-CBE0E836F53C}"/>
              </a:ext>
            </a:extLst>
          </p:cNvPr>
          <p:cNvSpPr>
            <a:spLocks noChangeArrowheads="1"/>
          </p:cNvSpPr>
          <p:nvPr/>
        </p:nvSpPr>
        <p:spPr bwMode="auto">
          <a:xfrm>
            <a:off x="2356296" y="8819163"/>
            <a:ext cx="13659391" cy="206210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err="1">
                <a:ln>
                  <a:noFill/>
                </a:ln>
                <a:solidFill>
                  <a:srgbClr val="BCBEC4"/>
                </a:solidFill>
                <a:effectLst/>
                <a:latin typeface="JetBrains Mono"/>
              </a:rPr>
              <a:t>set_env</a:t>
            </a:r>
            <a:r>
              <a:rPr kumimoji="0" lang="en-US" altLang="en-US" sz="3200" b="0" i="0" u="none" strike="noStrike" cap="none" normalizeH="0" baseline="0" dirty="0">
                <a:ln>
                  <a:noFill/>
                </a:ln>
                <a:solidFill>
                  <a:srgbClr val="BCBEC4"/>
                </a:solidFill>
                <a:effectLst/>
                <a:latin typeface="JetBrains Mono"/>
              </a:rPr>
              <a:t> </a:t>
            </a:r>
            <a:r>
              <a:rPr kumimoji="0" lang="en-US" altLang="en-US" sz="3200" b="0" i="0" u="none" strike="noStrike" cap="none" normalizeH="0" baseline="0" dirty="0" err="1">
                <a:ln>
                  <a:noFill/>
                </a:ln>
                <a:solidFill>
                  <a:srgbClr val="BCBEC4"/>
                </a:solidFill>
                <a:effectLst/>
                <a:latin typeface="JetBrains Mono"/>
              </a:rPr>
              <a:t>QXToken</a:t>
            </a:r>
            <a:r>
              <a:rPr kumimoji="0" lang="en-US" altLang="en-US" sz="3200" b="0" i="0" u="none" strike="noStrike" cap="none" normalizeH="0" baseline="0" dirty="0">
                <a:ln>
                  <a:noFill/>
                </a:ln>
                <a:solidFill>
                  <a:srgbClr val="BCBEC4"/>
                </a:solidFill>
                <a:effectLst/>
                <a:latin typeface="JetBrains Mono"/>
              </a:rPr>
              <a:t>=</a:t>
            </a:r>
            <a:r>
              <a:rPr kumimoji="0" lang="en-US" altLang="en-US" sz="3200" b="0" i="0" u="none" strike="noStrike" cap="none" normalizeH="0" baseline="0" dirty="0" err="1">
                <a:ln>
                  <a:noFill/>
                </a:ln>
                <a:solidFill>
                  <a:srgbClr val="BCBEC4"/>
                </a:solidFill>
                <a:effectLst/>
                <a:latin typeface="JetBrains Mono"/>
              </a:rPr>
              <a:t>deleteThisAndPasteYourTokenHere</a:t>
            </a:r>
            <a:br>
              <a:rPr kumimoji="0" lang="en-US" altLang="en-US" sz="3200" b="0" i="0" u="none" strike="noStrike" cap="none" normalizeH="0" baseline="0" dirty="0">
                <a:ln>
                  <a:noFill/>
                </a:ln>
                <a:solidFill>
                  <a:srgbClr val="BCBEC4"/>
                </a:solidFill>
                <a:effectLst/>
                <a:latin typeface="JetBrains Mono"/>
              </a:rPr>
            </a:br>
            <a:br>
              <a:rPr kumimoji="0" lang="en-US" altLang="en-US" sz="3200" b="0" i="0" u="none" strike="noStrike" cap="none" normalizeH="0" baseline="0" dirty="0">
                <a:ln>
                  <a:noFill/>
                </a:ln>
                <a:solidFill>
                  <a:srgbClr val="BCBEC4"/>
                </a:solidFill>
                <a:effectLst/>
                <a:latin typeface="JetBrains Mono"/>
              </a:rPr>
            </a:br>
            <a:r>
              <a:rPr kumimoji="0" lang="en-US" altLang="en-US" sz="3200" b="0" i="0" u="none" strike="noStrike" cap="none" normalizeH="0" baseline="0" dirty="0">
                <a:ln>
                  <a:noFill/>
                </a:ln>
                <a:solidFill>
                  <a:srgbClr val="7A7E85"/>
                </a:solidFill>
                <a:effectLst/>
                <a:latin typeface="JetBrains Mono"/>
              </a:rPr>
              <a:t># Make sure there is no space between the equal sign and the beginning of your token</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5517869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76072" y="815248"/>
            <a:ext cx="17141825" cy="1676106"/>
          </a:xfrm>
        </p:spPr>
        <p:txBody>
          <a:bodyPr/>
          <a:lstStyle/>
          <a:p>
            <a:r>
              <a:rPr lang="en-US" sz="9600" dirty="0">
                <a:solidFill>
                  <a:schemeClr val="tx1"/>
                </a:solidFill>
                <a:latin typeface="+mj-lt"/>
              </a:rPr>
              <a:t>Setup</a:t>
            </a: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6</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1795497" y="2485437"/>
            <a:ext cx="14445393" cy="10595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defTabSz="2438400">
              <a:spcBef>
                <a:spcPts val="2900"/>
              </a:spcBef>
              <a:buSzPct val="100000"/>
            </a:pPr>
            <a:r>
              <a:rPr lang="en-US" b="1" dirty="0">
                <a:solidFill>
                  <a:srgbClr val="FF7EB6"/>
                </a:solidFill>
                <a:effectLst/>
                <a:latin typeface="Consolas" panose="020B0609020204030204" pitchFamily="49" charset="0"/>
              </a:rPr>
              <a:t>Imports-</a:t>
            </a:r>
          </a:p>
          <a:p>
            <a:pPr defTabSz="2438400">
              <a:spcBef>
                <a:spcPts val="2900"/>
              </a:spcBef>
              <a:buSzPct val="100000"/>
            </a:pPr>
            <a:endParaRPr lang="en-US" b="1" dirty="0">
              <a:solidFill>
                <a:srgbClr val="FF7EB6"/>
              </a:solidFill>
              <a:latin typeface="Consolas" panose="020B0609020204030204" pitchFamily="49" charset="0"/>
            </a:endParaRPr>
          </a:p>
          <a:p>
            <a:pPr defTabSz="2438400">
              <a:spcBef>
                <a:spcPts val="2900"/>
              </a:spcBef>
              <a:buSzPct val="100000"/>
            </a:pPr>
            <a:endParaRPr lang="en-US" b="1" dirty="0">
              <a:solidFill>
                <a:srgbClr val="FF7EB6"/>
              </a:solidFill>
              <a:effectLst/>
              <a:latin typeface="Consolas" panose="020B0609020204030204" pitchFamily="49" charset="0"/>
            </a:endParaRPr>
          </a:p>
          <a:p>
            <a:pPr defTabSz="2438400">
              <a:spcBef>
                <a:spcPts val="2900"/>
              </a:spcBef>
              <a:buSzPct val="100000"/>
            </a:pPr>
            <a:endParaRPr lang="en-US" b="1" dirty="0">
              <a:solidFill>
                <a:srgbClr val="FF7EB6"/>
              </a:solidFill>
              <a:latin typeface="Consolas" panose="020B0609020204030204" pitchFamily="49" charset="0"/>
            </a:endParaRPr>
          </a:p>
          <a:p>
            <a:pPr defTabSz="2438400">
              <a:spcBef>
                <a:spcPts val="2900"/>
              </a:spcBef>
              <a:buSzPct val="100000"/>
            </a:pPr>
            <a:endParaRPr lang="en-US" b="1" dirty="0">
              <a:solidFill>
                <a:srgbClr val="FF7EB6"/>
              </a:solidFill>
              <a:effectLst/>
              <a:latin typeface="Consolas" panose="020B0609020204030204" pitchFamily="49" charset="0"/>
            </a:endParaRPr>
          </a:p>
          <a:p>
            <a:pPr defTabSz="2438400">
              <a:spcBef>
                <a:spcPts val="2900"/>
              </a:spcBef>
              <a:buSzPct val="100000"/>
            </a:pPr>
            <a:endParaRPr lang="en-US" b="1" dirty="0">
              <a:solidFill>
                <a:srgbClr val="FF7EB6"/>
              </a:solidFill>
              <a:latin typeface="Consolas" panose="020B0609020204030204" pitchFamily="49" charset="0"/>
            </a:endParaRPr>
          </a:p>
          <a:p>
            <a:pPr defTabSz="2438400">
              <a:spcBef>
                <a:spcPts val="2900"/>
              </a:spcBef>
              <a:buSzPct val="100000"/>
            </a:pPr>
            <a:endParaRPr lang="en-IN" b="1" dirty="0">
              <a:solidFill>
                <a:srgbClr val="FF7EB6"/>
              </a:solidFill>
              <a:effectLst/>
              <a:latin typeface="Consolas" panose="020B0609020204030204" pitchFamily="49" charset="0"/>
            </a:endParaRPr>
          </a:p>
          <a:p>
            <a:pPr defTabSz="2438400">
              <a:spcBef>
                <a:spcPts val="2900"/>
              </a:spcBef>
              <a:buSzPct val="100000"/>
            </a:pPr>
            <a:r>
              <a:rPr lang="en-US" b="1" dirty="0">
                <a:solidFill>
                  <a:srgbClr val="FF7EB6"/>
                </a:solidFill>
                <a:effectLst/>
                <a:latin typeface="Consolas" panose="020B0609020204030204" pitchFamily="49" charset="0"/>
              </a:rPr>
              <a:t>Setup the grader-</a:t>
            </a:r>
          </a:p>
          <a:p>
            <a:pPr defTabSz="2438400">
              <a:spcBef>
                <a:spcPts val="2900"/>
              </a:spcBef>
              <a:buSzPct val="100000"/>
            </a:pPr>
            <a:endParaRPr lang="en-US" b="0" dirty="0">
              <a:solidFill>
                <a:srgbClr val="FF7EB6"/>
              </a:solidFill>
              <a:effectLst/>
              <a:latin typeface="Consolas" panose="020B0609020204030204" pitchFamily="49" charset="0"/>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
        <p:nvSpPr>
          <p:cNvPr id="20" name="Rectangle 3">
            <a:extLst>
              <a:ext uri="{FF2B5EF4-FFF2-40B4-BE49-F238E27FC236}">
                <a16:creationId xmlns:a16="http://schemas.microsoft.com/office/drawing/2014/main" id="{5156FFEA-C8FA-53FA-F915-042E3BA6A09E}"/>
              </a:ext>
            </a:extLst>
          </p:cNvPr>
          <p:cNvSpPr>
            <a:spLocks noChangeArrowheads="1"/>
          </p:cNvSpPr>
          <p:nvPr/>
        </p:nvSpPr>
        <p:spPr bwMode="auto">
          <a:xfrm>
            <a:off x="1795497" y="3133767"/>
            <a:ext cx="14984845" cy="5693866"/>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CF8E6D"/>
                </a:solidFill>
                <a:effectLst/>
                <a:latin typeface="JetBrains Mono"/>
              </a:rPr>
              <a:t>from </a:t>
            </a:r>
            <a:r>
              <a:rPr kumimoji="0" lang="en-US" altLang="en-US" sz="2800" b="0" i="0" u="none" strike="noStrike" cap="none" normalizeH="0" baseline="0" dirty="0" err="1">
                <a:ln>
                  <a:noFill/>
                </a:ln>
                <a:solidFill>
                  <a:srgbClr val="BCBEC4"/>
                </a:solidFill>
                <a:effectLst/>
                <a:latin typeface="JetBrains Mono"/>
              </a:rPr>
              <a:t>qiskit.circuit.random</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import </a:t>
            </a:r>
            <a:r>
              <a:rPr kumimoji="0" lang="en-US" altLang="en-US" sz="2800" b="0" i="0" u="none" strike="noStrike" cap="none" normalizeH="0" baseline="0" dirty="0" err="1">
                <a:ln>
                  <a:noFill/>
                </a:ln>
                <a:solidFill>
                  <a:srgbClr val="BCBEC4"/>
                </a:solidFill>
                <a:effectLst/>
                <a:latin typeface="JetBrains Mono"/>
              </a:rPr>
              <a:t>random_circuit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CF8E6D"/>
                </a:solidFill>
                <a:effectLst/>
                <a:latin typeface="JetBrains Mono"/>
              </a:rPr>
              <a:t>from </a:t>
            </a:r>
            <a:r>
              <a:rPr kumimoji="0" lang="en-US" altLang="en-US" sz="2800" b="0" i="0" u="none" strike="noStrike" cap="none" normalizeH="0" baseline="0" dirty="0" err="1">
                <a:ln>
                  <a:noFill/>
                </a:ln>
                <a:solidFill>
                  <a:srgbClr val="BCBEC4"/>
                </a:solidFill>
                <a:effectLst/>
                <a:latin typeface="JetBrains Mono"/>
              </a:rPr>
              <a:t>qiskit.circuit.library</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import </a:t>
            </a:r>
            <a:r>
              <a:rPr kumimoji="0" lang="en-US" altLang="en-US" sz="2800" b="0" i="0" u="none" strike="noStrike" cap="none" normalizeH="0" baseline="0" dirty="0" err="1">
                <a:ln>
                  <a:noFill/>
                </a:ln>
                <a:solidFill>
                  <a:srgbClr val="BCBEC4"/>
                </a:solidFill>
                <a:effectLst/>
                <a:latin typeface="JetBrains Mono"/>
              </a:rPr>
              <a:t>XGate</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BCBEC4"/>
                </a:solidFill>
                <a:effectLst/>
                <a:latin typeface="JetBrains Mono"/>
              </a:rPr>
              <a:t>YGate</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CF8E6D"/>
                </a:solidFill>
                <a:effectLst/>
                <a:latin typeface="JetBrains Mono"/>
              </a:rPr>
              <a:t>from </a:t>
            </a:r>
            <a:r>
              <a:rPr kumimoji="0" lang="en-US" altLang="en-US" sz="2800" b="0" i="0" u="none" strike="noStrike" cap="none" normalizeH="0" baseline="0" dirty="0" err="1">
                <a:ln>
                  <a:noFill/>
                </a:ln>
                <a:solidFill>
                  <a:srgbClr val="BCBEC4"/>
                </a:solidFill>
                <a:effectLst/>
                <a:latin typeface="JetBrains Mono"/>
              </a:rPr>
              <a:t>qiskit_ibm_runtime.fake_provider</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import </a:t>
            </a:r>
            <a:r>
              <a:rPr kumimoji="0" lang="en-US" altLang="en-US" sz="2800" b="0" i="0" u="none" strike="noStrike" cap="none" normalizeH="0" baseline="0" dirty="0" err="1">
                <a:ln>
                  <a:noFill/>
                </a:ln>
                <a:solidFill>
                  <a:srgbClr val="BCBEC4"/>
                </a:solidFill>
                <a:effectLst/>
                <a:latin typeface="JetBrains Mono"/>
              </a:rPr>
              <a:t>FakeTorino</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BCBEC4"/>
                </a:solidFill>
                <a:effectLst/>
                <a:latin typeface="JetBrains Mono"/>
              </a:rPr>
              <a:t>FakeOsaka</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CF8E6D"/>
                </a:solidFill>
                <a:effectLst/>
                <a:latin typeface="JetBrains Mono"/>
              </a:rPr>
              <a:t>from </a:t>
            </a:r>
            <a:r>
              <a:rPr kumimoji="0" lang="en-US" altLang="en-US" sz="2800" b="0" i="0" u="none" strike="noStrike" cap="none" normalizeH="0" baseline="0" dirty="0" err="1">
                <a:ln>
                  <a:noFill/>
                </a:ln>
                <a:solidFill>
                  <a:srgbClr val="BCBEC4"/>
                </a:solidFill>
                <a:effectLst/>
                <a:latin typeface="JetBrains Mono"/>
              </a:rPr>
              <a:t>qiskit_ibm_runtime</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import </a:t>
            </a:r>
            <a:r>
              <a:rPr kumimoji="0" lang="en-US" altLang="en-US" sz="2800" b="0" i="0" u="none" strike="noStrike" cap="none" normalizeH="0" baseline="0" dirty="0" err="1">
                <a:ln>
                  <a:noFill/>
                </a:ln>
                <a:solidFill>
                  <a:srgbClr val="BCBEC4"/>
                </a:solidFill>
                <a:effectLst/>
                <a:latin typeface="JetBrains Mono"/>
              </a:rPr>
              <a:t>QiskitRuntimeService</a:t>
            </a:r>
            <a:r>
              <a:rPr kumimoji="0" lang="en-US" altLang="en-US" sz="2800" b="0" i="0" u="none" strike="noStrike" cap="none" normalizeH="0" baseline="0" dirty="0">
                <a:ln>
                  <a:noFill/>
                </a:ln>
                <a:solidFill>
                  <a:srgbClr val="BCBEC4"/>
                </a:solidFill>
                <a:effectLst/>
                <a:latin typeface="JetBrains Mono"/>
              </a:rPr>
              <a:t>, SamplerV2 </a:t>
            </a:r>
            <a:r>
              <a:rPr kumimoji="0" lang="en-US" altLang="en-US" sz="2800" b="0" i="0" u="none" strike="noStrike" cap="none" normalizeH="0" baseline="0" dirty="0">
                <a:ln>
                  <a:noFill/>
                </a:ln>
                <a:solidFill>
                  <a:srgbClr val="CF8E6D"/>
                </a:solidFill>
                <a:effectLst/>
                <a:latin typeface="JetBrains Mono"/>
              </a:rPr>
              <a:t>as </a:t>
            </a:r>
            <a:r>
              <a:rPr kumimoji="0" lang="en-US" altLang="en-US" sz="2800" b="0" i="0" u="none" strike="noStrike" cap="none" normalizeH="0" baseline="0" dirty="0">
                <a:ln>
                  <a:noFill/>
                </a:ln>
                <a:solidFill>
                  <a:srgbClr val="BCBEC4"/>
                </a:solidFill>
                <a:effectLst/>
                <a:latin typeface="JetBrains Mono"/>
              </a:rPr>
              <a:t>Sampler</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CF8E6D"/>
                </a:solidFill>
                <a:effectLst/>
                <a:latin typeface="JetBrains Mono"/>
              </a:rPr>
              <a:t>from </a:t>
            </a:r>
            <a:r>
              <a:rPr kumimoji="0" lang="en-US" altLang="en-US" sz="2800" b="0" i="0" u="none" strike="noStrike" cap="none" normalizeH="0" baseline="0" dirty="0" err="1">
                <a:ln>
                  <a:noFill/>
                </a:ln>
                <a:solidFill>
                  <a:srgbClr val="BCBEC4"/>
                </a:solidFill>
                <a:effectLst/>
                <a:latin typeface="JetBrains Mono"/>
              </a:rPr>
              <a:t>qiskit.transpiler</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import </a:t>
            </a:r>
            <a:r>
              <a:rPr kumimoji="0" lang="en-US" altLang="en-US" sz="2800" b="0" i="0" u="none" strike="noStrike" cap="none" normalizeH="0" baseline="0" dirty="0" err="1">
                <a:ln>
                  <a:noFill/>
                </a:ln>
                <a:solidFill>
                  <a:srgbClr val="BCBEC4"/>
                </a:solidFill>
                <a:effectLst/>
                <a:latin typeface="JetBrains Mono"/>
              </a:rPr>
              <a:t>InstructionProperties</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err="1">
                <a:ln>
                  <a:noFill/>
                </a:ln>
                <a:solidFill>
                  <a:srgbClr val="BCBEC4"/>
                </a:solidFill>
                <a:effectLst/>
                <a:latin typeface="JetBrains Mono"/>
              </a:rPr>
              <a:t>PassManager</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CF8E6D"/>
                </a:solidFill>
                <a:effectLst/>
                <a:latin typeface="JetBrains Mono"/>
              </a:rPr>
              <a:t>from </a:t>
            </a:r>
            <a:r>
              <a:rPr kumimoji="0" lang="en-US" altLang="en-US" sz="2800" b="0" i="0" u="none" strike="noStrike" cap="none" normalizeH="0" baseline="0" dirty="0" err="1">
                <a:ln>
                  <a:noFill/>
                </a:ln>
                <a:solidFill>
                  <a:srgbClr val="BCBEC4"/>
                </a:solidFill>
                <a:effectLst/>
                <a:latin typeface="JetBrains Mono"/>
              </a:rPr>
              <a:t>qiskit.transpiler.preset_passmanagers</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import </a:t>
            </a:r>
            <a:r>
              <a:rPr kumimoji="0" lang="en-US" altLang="en-US" sz="2800" b="0" i="0" u="none" strike="noStrike" cap="none" normalizeH="0" baseline="0" dirty="0" err="1">
                <a:ln>
                  <a:noFill/>
                </a:ln>
                <a:solidFill>
                  <a:srgbClr val="BCBEC4"/>
                </a:solidFill>
                <a:effectLst/>
                <a:latin typeface="JetBrains Mono"/>
              </a:rPr>
              <a:t>generate_preset_pass_manager</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CF8E6D"/>
                </a:solidFill>
                <a:effectLst/>
                <a:latin typeface="JetBrains Mono"/>
              </a:rPr>
              <a:t>from </a:t>
            </a:r>
            <a:r>
              <a:rPr kumimoji="0" lang="en-US" altLang="en-US" sz="2800" b="0" i="0" u="none" strike="noStrike" cap="none" normalizeH="0" baseline="0" dirty="0" err="1">
                <a:ln>
                  <a:noFill/>
                </a:ln>
                <a:solidFill>
                  <a:srgbClr val="BCBEC4"/>
                </a:solidFill>
                <a:effectLst/>
                <a:latin typeface="JetBrains Mono"/>
              </a:rPr>
              <a:t>qiskit.visualization</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import </a:t>
            </a:r>
            <a:r>
              <a:rPr kumimoji="0" lang="en-US" altLang="en-US" sz="2800" b="0" i="0" u="none" strike="noStrike" cap="none" normalizeH="0" baseline="0" dirty="0" err="1">
                <a:ln>
                  <a:noFill/>
                </a:ln>
                <a:solidFill>
                  <a:srgbClr val="BCBEC4"/>
                </a:solidFill>
                <a:effectLst/>
                <a:latin typeface="JetBrains Mono"/>
              </a:rPr>
              <a:t>plot_distribution</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CF8E6D"/>
                </a:solidFill>
                <a:effectLst/>
                <a:latin typeface="JetBrains Mono"/>
              </a:rPr>
              <a:t>from </a:t>
            </a:r>
            <a:r>
              <a:rPr kumimoji="0" lang="en-US" altLang="en-US" sz="2800" b="0" i="0" u="none" strike="noStrike" cap="none" normalizeH="0" baseline="0" dirty="0" err="1">
                <a:ln>
                  <a:noFill/>
                </a:ln>
                <a:solidFill>
                  <a:srgbClr val="BCBEC4"/>
                </a:solidFill>
                <a:effectLst/>
                <a:latin typeface="JetBrains Mono"/>
              </a:rPr>
              <a:t>qiskit_aer</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import </a:t>
            </a:r>
            <a:r>
              <a:rPr kumimoji="0" lang="en-US" altLang="en-US" sz="2800" b="0" i="0" u="none" strike="noStrike" cap="none" normalizeH="0" baseline="0" dirty="0" err="1">
                <a:ln>
                  <a:noFill/>
                </a:ln>
                <a:solidFill>
                  <a:srgbClr val="BCBEC4"/>
                </a:solidFill>
                <a:effectLst/>
                <a:latin typeface="JetBrains Mono"/>
              </a:rPr>
              <a:t>AerSimulator</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CF8E6D"/>
                </a:solidFill>
                <a:effectLst/>
                <a:latin typeface="JetBrains Mono"/>
              </a:rPr>
              <a:t>from </a:t>
            </a:r>
            <a:r>
              <a:rPr kumimoji="0" lang="en-US" altLang="en-US" sz="2800" b="0" i="0" u="none" strike="noStrike" cap="none" normalizeH="0" baseline="0" dirty="0" err="1">
                <a:ln>
                  <a:noFill/>
                </a:ln>
                <a:solidFill>
                  <a:srgbClr val="BCBEC4"/>
                </a:solidFill>
                <a:effectLst/>
                <a:latin typeface="JetBrains Mono"/>
              </a:rPr>
              <a:t>qiskit.transpiler.preset_passmanagers.plugin</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import </a:t>
            </a:r>
            <a:r>
              <a:rPr kumimoji="0" lang="en-US" altLang="en-US" sz="2800" b="0" i="0" u="none" strike="noStrike" cap="none" normalizeH="0" baseline="0" dirty="0" err="1">
                <a:ln>
                  <a:noFill/>
                </a:ln>
                <a:solidFill>
                  <a:srgbClr val="BCBEC4"/>
                </a:solidFill>
                <a:effectLst/>
                <a:latin typeface="JetBrains Mono"/>
              </a:rPr>
              <a:t>list_stage_plugins</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CF8E6D"/>
                </a:solidFill>
                <a:effectLst/>
                <a:latin typeface="JetBrains Mono"/>
              </a:rPr>
              <a:t>from </a:t>
            </a:r>
            <a:r>
              <a:rPr kumimoji="0" lang="en-US" altLang="en-US" sz="2800" b="0" i="0" u="none" strike="noStrike" cap="none" normalizeH="0" baseline="0" dirty="0" err="1">
                <a:ln>
                  <a:noFill/>
                </a:ln>
                <a:solidFill>
                  <a:srgbClr val="BCBEC4"/>
                </a:solidFill>
                <a:effectLst/>
                <a:latin typeface="JetBrains Mono"/>
              </a:rPr>
              <a:t>qiskit.visualization</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import </a:t>
            </a:r>
            <a:r>
              <a:rPr kumimoji="0" lang="en-US" altLang="en-US" sz="2800" b="0" i="0" u="none" strike="noStrike" cap="none" normalizeH="0" baseline="0" dirty="0" err="1">
                <a:ln>
                  <a:noFill/>
                </a:ln>
                <a:solidFill>
                  <a:srgbClr val="BCBEC4"/>
                </a:solidFill>
                <a:effectLst/>
                <a:latin typeface="JetBrains Mono"/>
              </a:rPr>
              <a:t>plot_circuit_layout</a:t>
            </a:r>
            <a:br>
              <a:rPr kumimoji="0" lang="en-US" altLang="en-US" sz="2800" b="0" i="0" u="none" strike="noStrike" cap="none" normalizeH="0" baseline="0" dirty="0">
                <a:ln>
                  <a:noFill/>
                </a:ln>
                <a:solidFill>
                  <a:srgbClr val="BCBEC4"/>
                </a:solidFill>
                <a:effectLst/>
                <a:latin typeface="JetBrains Mono"/>
              </a:rPr>
            </a:b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CF8E6D"/>
                </a:solidFill>
                <a:effectLst/>
                <a:latin typeface="JetBrains Mono"/>
              </a:rPr>
              <a:t>import </a:t>
            </a:r>
            <a:r>
              <a:rPr kumimoji="0" lang="en-US" altLang="en-US" sz="2800" b="0" i="0" u="none" strike="noStrike" cap="none" normalizeH="0" baseline="0" dirty="0" err="1">
                <a:ln>
                  <a:noFill/>
                </a:ln>
                <a:solidFill>
                  <a:srgbClr val="BCBEC4"/>
                </a:solidFill>
                <a:effectLst/>
                <a:latin typeface="JetBrains Mono"/>
              </a:rPr>
              <a:t>matplotlib.pyplot</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as </a:t>
            </a:r>
            <a:r>
              <a:rPr kumimoji="0" lang="en-US" altLang="en-US" sz="2800" b="0" i="0" u="none" strike="noStrike" cap="none" normalizeH="0" baseline="0" dirty="0" err="1">
                <a:ln>
                  <a:noFill/>
                </a:ln>
                <a:solidFill>
                  <a:srgbClr val="BCBEC4"/>
                </a:solidFill>
                <a:effectLst/>
                <a:latin typeface="JetBrains Mono"/>
              </a:rPr>
              <a:t>plt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CF8E6D"/>
                </a:solidFill>
                <a:effectLst/>
                <a:latin typeface="JetBrains Mono"/>
              </a:rPr>
              <a:t>import </a:t>
            </a:r>
            <a:r>
              <a:rPr kumimoji="0" lang="en-US" altLang="en-US" sz="2800" b="0" i="0" u="none" strike="noStrike" cap="none" normalizeH="0" baseline="0" dirty="0" err="1">
                <a:ln>
                  <a:noFill/>
                </a:ln>
                <a:solidFill>
                  <a:srgbClr val="BCBEC4"/>
                </a:solidFill>
                <a:effectLst/>
                <a:latin typeface="JetBrains Mono"/>
              </a:rPr>
              <a:t>numpy</a:t>
            </a:r>
            <a:r>
              <a:rPr kumimoji="0" lang="en-US" altLang="en-US" sz="2800" b="0" i="0" u="none" strike="noStrike" cap="none" normalizeH="0" baseline="0" dirty="0">
                <a:ln>
                  <a:noFill/>
                </a:ln>
                <a:solidFill>
                  <a:srgbClr val="BCBEC4"/>
                </a:solidFill>
                <a:effectLst/>
                <a:latin typeface="JetBrains Mono"/>
              </a:rPr>
              <a:t> </a:t>
            </a:r>
            <a:r>
              <a:rPr kumimoji="0" lang="en-US" altLang="en-US" sz="2800" b="0" i="0" u="none" strike="noStrike" cap="none" normalizeH="0" baseline="0" dirty="0">
                <a:ln>
                  <a:noFill/>
                </a:ln>
                <a:solidFill>
                  <a:srgbClr val="CF8E6D"/>
                </a:solidFill>
                <a:effectLst/>
                <a:latin typeface="JetBrains Mono"/>
              </a:rPr>
              <a:t>as </a:t>
            </a:r>
            <a:r>
              <a:rPr kumimoji="0" lang="en-US" altLang="en-US" sz="2800" b="0" i="0" u="none" strike="noStrike" cap="none" normalizeH="0" baseline="0" dirty="0">
                <a:ln>
                  <a:noFill/>
                </a:ln>
                <a:solidFill>
                  <a:srgbClr val="BCBEC4"/>
                </a:solidFill>
                <a:effectLst/>
                <a:latin typeface="JetBrains Mono"/>
              </a:rPr>
              <a:t>np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21" name="Rectangle 4">
            <a:extLst>
              <a:ext uri="{FF2B5EF4-FFF2-40B4-BE49-F238E27FC236}">
                <a16:creationId xmlns:a16="http://schemas.microsoft.com/office/drawing/2014/main" id="{93E51BD8-348C-DC53-7128-68369151DC65}"/>
              </a:ext>
            </a:extLst>
          </p:cNvPr>
          <p:cNvSpPr>
            <a:spLocks noChangeArrowheads="1"/>
          </p:cNvSpPr>
          <p:nvPr/>
        </p:nvSpPr>
        <p:spPr bwMode="auto">
          <a:xfrm>
            <a:off x="1795498" y="9567199"/>
            <a:ext cx="14984844" cy="3108543"/>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800" b="0" i="0" u="none" strike="noStrike" cap="none" normalizeH="0" baseline="0" dirty="0">
                <a:ln>
                  <a:noFill/>
                </a:ln>
                <a:solidFill>
                  <a:srgbClr val="7A7E85"/>
                </a:solidFill>
                <a:effectLst/>
                <a:latin typeface="JetBrains Mono"/>
              </a:rPr>
            </a:br>
            <a:r>
              <a:rPr kumimoji="0" lang="en-US" altLang="en-US" sz="2800" b="0" i="0" u="none" strike="noStrike" cap="none" normalizeH="0" baseline="0" dirty="0">
                <a:ln>
                  <a:noFill/>
                </a:ln>
                <a:solidFill>
                  <a:srgbClr val="CF8E6D"/>
                </a:solidFill>
                <a:effectLst/>
                <a:latin typeface="JetBrains Mono"/>
              </a:rPr>
              <a:t>from </a:t>
            </a:r>
            <a:r>
              <a:rPr kumimoji="0" lang="en-US" altLang="en-US" sz="2800" b="0" i="0" u="none" strike="noStrike" cap="none" normalizeH="0" baseline="0" dirty="0">
                <a:ln>
                  <a:noFill/>
                </a:ln>
                <a:solidFill>
                  <a:srgbClr val="BCBEC4"/>
                </a:solidFill>
                <a:effectLst/>
                <a:latin typeface="JetBrains Mono"/>
              </a:rPr>
              <a:t>qc_grader.challenges.fall_fest24 </a:t>
            </a:r>
            <a:r>
              <a:rPr kumimoji="0" lang="en-US" altLang="en-US" sz="2800" b="0" i="0" u="none" strike="noStrike" cap="none" normalizeH="0" baseline="0" dirty="0">
                <a:ln>
                  <a:noFill/>
                </a:ln>
                <a:solidFill>
                  <a:srgbClr val="CF8E6D"/>
                </a:solidFill>
                <a:effectLst/>
                <a:latin typeface="JetBrains Mono"/>
              </a:rPr>
              <a:t>import </a:t>
            </a:r>
            <a:r>
              <a:rPr kumimoji="0" lang="en-US" altLang="en-US" sz="2800" b="0" i="0" u="none" strike="noStrike" cap="none" normalizeH="0" baseline="0" dirty="0">
                <a:ln>
                  <a:noFill/>
                </a:ln>
                <a:solidFill>
                  <a:srgbClr val="BCBEC4"/>
                </a:solidFill>
                <a:effectLst/>
                <a:latin typeface="JetBrains Mono"/>
              </a:rPr>
              <a:t>(</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grade_lab3_ex1,</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grade_lab3_ex2,</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grade_lab3_ex3,</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    grade_lab3_metaphors</a:t>
            </a:r>
            <a:br>
              <a:rPr kumimoji="0" lang="en-US" altLang="en-US" sz="2800" b="0" i="0" u="none" strike="noStrike" cap="none" normalizeH="0" baseline="0" dirty="0">
                <a:ln>
                  <a:noFill/>
                </a:ln>
                <a:solidFill>
                  <a:srgbClr val="BCBEC4"/>
                </a:solidFill>
                <a:effectLst/>
                <a:latin typeface="JetBrains Mono"/>
              </a:rPr>
            </a:br>
            <a:r>
              <a:rPr kumimoji="0" lang="en-US" altLang="en-US" sz="2800" b="0" i="0" u="none" strike="noStrike" cap="none" normalizeH="0" baseline="0" dirty="0">
                <a:ln>
                  <a:noFill/>
                </a:ln>
                <a:solidFill>
                  <a:srgbClr val="BCBEC4"/>
                </a:solidFill>
                <a:effectLst/>
                <a:latin typeface="JetBrains Mono"/>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5461581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1272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55A89-31D3-C769-71AD-38E9ADC2B454}"/>
              </a:ext>
            </a:extLst>
          </p:cNvPr>
          <p:cNvSpPr>
            <a:spLocks noGrp="1"/>
          </p:cNvSpPr>
          <p:nvPr>
            <p:ph type="title"/>
          </p:nvPr>
        </p:nvSpPr>
        <p:spPr>
          <a:xfrm>
            <a:off x="1219761" y="618343"/>
            <a:ext cx="21419902" cy="1749552"/>
          </a:xfrm>
        </p:spPr>
        <p:txBody>
          <a:bodyPr/>
          <a:lstStyle/>
          <a:p>
            <a:pPr algn="ctr"/>
            <a:r>
              <a:rPr lang="en-US" sz="8800" dirty="0">
                <a:solidFill>
                  <a:schemeClr val="bg1"/>
                </a:solidFill>
              </a:rPr>
              <a:t>What is the </a:t>
            </a:r>
            <a:r>
              <a:rPr lang="en-US" sz="8800" dirty="0" err="1">
                <a:solidFill>
                  <a:schemeClr val="bg1"/>
                </a:solidFill>
              </a:rPr>
              <a:t>transpiler</a:t>
            </a:r>
            <a:r>
              <a:rPr lang="en-US" sz="8800" dirty="0">
                <a:solidFill>
                  <a:schemeClr val="bg1"/>
                </a:solidFill>
              </a:rPr>
              <a:t>?</a:t>
            </a:r>
          </a:p>
        </p:txBody>
      </p:sp>
      <p:sp>
        <p:nvSpPr>
          <p:cNvPr id="3" name="Footer Placeholder 2">
            <a:extLst>
              <a:ext uri="{FF2B5EF4-FFF2-40B4-BE49-F238E27FC236}">
                <a16:creationId xmlns:a16="http://schemas.microsoft.com/office/drawing/2014/main" id="{8B588F6F-C66C-FFF6-F027-434CCBD37F22}"/>
              </a:ext>
            </a:extLst>
          </p:cNvPr>
          <p:cNvSpPr>
            <a:spLocks noGrp="1"/>
          </p:cNvSpPr>
          <p:nvPr>
            <p:ph type="ftr" sz="quarter" idx="18"/>
          </p:nvPr>
        </p:nvSpPr>
        <p:spPr>
          <a:xfrm>
            <a:off x="576072" y="12801600"/>
            <a:ext cx="4956176" cy="381000"/>
          </a:xfrm>
        </p:spPr>
        <p:txBody>
          <a:bodyPr/>
          <a:lstStyle/>
          <a:p>
            <a:r>
              <a:rPr lang="en-US" dirty="0">
                <a:solidFill>
                  <a:schemeClr val="bg1"/>
                </a:solidFill>
              </a:rPr>
              <a:t>Qiskit Fall Fest 2024</a:t>
            </a:r>
          </a:p>
        </p:txBody>
      </p:sp>
      <p:sp>
        <p:nvSpPr>
          <p:cNvPr id="9" name="Slide Number Placeholder">
            <a:extLst>
              <a:ext uri="{FF2B5EF4-FFF2-40B4-BE49-F238E27FC236}">
                <a16:creationId xmlns:a16="http://schemas.microsoft.com/office/drawing/2014/main" id="{41794889-6D85-5EF1-D228-19EEF3359F33}"/>
              </a:ext>
            </a:extLst>
          </p:cNvPr>
          <p:cNvSpPr>
            <a:spLocks noGrp="1"/>
          </p:cNvSpPr>
          <p:nvPr>
            <p:ph type="sldNum" sz="quarter" idx="4"/>
          </p:nvPr>
        </p:nvSpPr>
        <p:spPr>
          <a:xfrm>
            <a:off x="23689069" y="12938838"/>
            <a:ext cx="123431" cy="246221"/>
          </a:xfrm>
        </p:spPr>
        <p:txBody>
          <a:bodyPr/>
          <a:lstStyle>
            <a:lvl1pPr>
              <a:defRPr>
                <a:solidFill>
                  <a:schemeClr val="tx1"/>
                </a:solidFill>
              </a:defRPr>
            </a:lvl1pPr>
          </a:lstStyle>
          <a:p>
            <a:fld id="{59395FB3-9C97-154F-86B2-7E381B951268}" type="slidenum">
              <a:rPr lang="en-US" smtClean="0">
                <a:solidFill>
                  <a:schemeClr val="bg1"/>
                </a:solidFill>
              </a:rPr>
              <a:pPr/>
              <a:t>7</a:t>
            </a:fld>
            <a:endParaRPr lang="en-US" dirty="0">
              <a:solidFill>
                <a:schemeClr val="bg1"/>
              </a:solidFill>
            </a:endParaRPr>
          </a:p>
        </p:txBody>
      </p:sp>
      <p:sp>
        <p:nvSpPr>
          <p:cNvPr id="4" name="TextBox 3">
            <a:extLst>
              <a:ext uri="{FF2B5EF4-FFF2-40B4-BE49-F238E27FC236}">
                <a16:creationId xmlns:a16="http://schemas.microsoft.com/office/drawing/2014/main" id="{09176F2C-E3C8-4091-385C-B9525E748DE5}"/>
              </a:ext>
            </a:extLst>
          </p:cNvPr>
          <p:cNvSpPr txBox="1"/>
          <p:nvPr/>
        </p:nvSpPr>
        <p:spPr>
          <a:xfrm>
            <a:off x="1406468" y="2253343"/>
            <a:ext cx="15931448" cy="112704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just" defTabSz="2438400">
              <a:spcBef>
                <a:spcPts val="2900"/>
              </a:spcBef>
              <a:buSzPct val="100000"/>
            </a:pPr>
            <a:r>
              <a:rPr lang="en-US" dirty="0">
                <a:solidFill>
                  <a:srgbClr val="BE95FF"/>
                </a:solidFill>
              </a:rPr>
              <a:t>Transpilation</a:t>
            </a:r>
            <a:r>
              <a:rPr lang="en-US" dirty="0">
                <a:solidFill>
                  <a:schemeClr val="bg1"/>
                </a:solidFill>
              </a:rPr>
              <a:t> is the process of taking a given input circuit and rewriting it to an equivalent circuit for a specific quantum device, and/or to optimize the circuit for execution on a real quantum system.</a:t>
            </a:r>
            <a:endParaRPr lang="en-US" kern="0" dirty="0">
              <a:solidFill>
                <a:srgbClr val="000000"/>
              </a:solidFill>
              <a:ea typeface="+mj-ea"/>
              <a:cs typeface="+mj-cs"/>
              <a:sym typeface="IBM Plex Sans Light"/>
            </a:endParaRPr>
          </a:p>
          <a:p>
            <a:pPr algn="just"/>
            <a:endParaRPr lang="en-IN" b="1" dirty="0">
              <a:solidFill>
                <a:schemeClr val="bg1"/>
              </a:solidFill>
            </a:endParaRPr>
          </a:p>
          <a:p>
            <a:pPr algn="just"/>
            <a:r>
              <a:rPr lang="en-IN" dirty="0">
                <a:solidFill>
                  <a:schemeClr val="bg1"/>
                </a:solidFill>
              </a:rPr>
              <a:t>Adapt circuits to different quantum hardware by considering:</a:t>
            </a:r>
          </a:p>
          <a:p>
            <a:pPr marL="1485900" lvl="2" indent="-571500" algn="just">
              <a:buClr>
                <a:srgbClr val="0070C0"/>
              </a:buClr>
              <a:buFont typeface="Courier New" panose="02070309020205020404" pitchFamily="49" charset="0"/>
              <a:buChar char="o"/>
            </a:pPr>
            <a:r>
              <a:rPr lang="en-IN" dirty="0">
                <a:solidFill>
                  <a:schemeClr val="bg1"/>
                </a:solidFill>
              </a:rPr>
              <a:t>Basis gate sets</a:t>
            </a:r>
          </a:p>
          <a:p>
            <a:pPr marL="1485900" lvl="2" indent="-571500" algn="just">
              <a:buClr>
                <a:srgbClr val="0070C0"/>
              </a:buClr>
              <a:buFont typeface="Courier New" panose="02070309020205020404" pitchFamily="49" charset="0"/>
              <a:buChar char="o"/>
            </a:pPr>
            <a:r>
              <a:rPr lang="en-IN" dirty="0">
                <a:solidFill>
                  <a:schemeClr val="bg1"/>
                </a:solidFill>
              </a:rPr>
              <a:t>Quantum chip topology</a:t>
            </a:r>
          </a:p>
          <a:p>
            <a:pPr marL="1485900" lvl="2" indent="-571500" algn="just">
              <a:buClr>
                <a:srgbClr val="0070C0"/>
              </a:buClr>
              <a:buFont typeface="Courier New" panose="02070309020205020404" pitchFamily="49" charset="0"/>
              <a:buChar char="o"/>
            </a:pPr>
            <a:r>
              <a:rPr lang="en-IN" dirty="0">
                <a:solidFill>
                  <a:schemeClr val="bg1"/>
                </a:solidFill>
              </a:rPr>
              <a:t>Timing constraints</a:t>
            </a:r>
          </a:p>
          <a:p>
            <a:pPr marL="914400" lvl="2" algn="just"/>
            <a:endParaRPr lang="en-IN" dirty="0">
              <a:solidFill>
                <a:schemeClr val="bg1"/>
              </a:solidFill>
            </a:endParaRPr>
          </a:p>
          <a:p>
            <a:pPr algn="just"/>
            <a:r>
              <a:rPr lang="en-IN" b="1" dirty="0">
                <a:solidFill>
                  <a:schemeClr val="bg1"/>
                </a:solidFill>
              </a:rPr>
              <a:t>Goal:</a:t>
            </a:r>
            <a:r>
              <a:rPr lang="en-IN" dirty="0">
                <a:solidFill>
                  <a:schemeClr val="bg1"/>
                </a:solidFill>
              </a:rPr>
              <a:t> Optimize circuits for best performance on </a:t>
            </a:r>
            <a:r>
              <a:rPr lang="en-IN" b="1" dirty="0">
                <a:solidFill>
                  <a:schemeClr val="bg1"/>
                </a:solidFill>
              </a:rPr>
              <a:t>noisy quantum hardware</a:t>
            </a:r>
            <a:r>
              <a:rPr lang="en-IN" dirty="0">
                <a:solidFill>
                  <a:schemeClr val="bg1"/>
                </a:solidFill>
              </a:rPr>
              <a:t> by reducing noise effects.</a:t>
            </a:r>
          </a:p>
          <a:p>
            <a:pPr algn="just"/>
            <a:endParaRPr lang="en-IN" dirty="0">
              <a:solidFill>
                <a:schemeClr val="bg1"/>
              </a:solidFill>
            </a:endParaRPr>
          </a:p>
          <a:p>
            <a:pPr algn="just"/>
            <a:endParaRPr lang="en-US" dirty="0">
              <a:solidFill>
                <a:schemeClr val="bg1"/>
              </a:solidFill>
            </a:endParaRPr>
          </a:p>
          <a:p>
            <a:pPr algn="just"/>
            <a:r>
              <a:rPr lang="en-US" dirty="0">
                <a:solidFill>
                  <a:schemeClr val="bg1"/>
                </a:solidFill>
              </a:rPr>
              <a:t>Key Components:</a:t>
            </a:r>
          </a:p>
          <a:p>
            <a:pPr marL="571500" indent="-571500" algn="just">
              <a:buClr>
                <a:srgbClr val="0070C0"/>
              </a:buClr>
              <a:buFont typeface="Courier New" panose="02070309020205020404" pitchFamily="49" charset="0"/>
              <a:buChar char="o"/>
            </a:pPr>
            <a:r>
              <a:rPr lang="en-US" dirty="0" err="1">
                <a:solidFill>
                  <a:srgbClr val="BE95FF"/>
                </a:solidFill>
              </a:rPr>
              <a:t>PassManager</a:t>
            </a:r>
            <a:r>
              <a:rPr lang="en-US" dirty="0">
                <a:solidFill>
                  <a:schemeClr val="bg1"/>
                </a:solidFill>
              </a:rPr>
              <a:t>: A collection of one or more passes (circuit 		   	               transformations).</a:t>
            </a:r>
          </a:p>
          <a:p>
            <a:pPr marL="571500" indent="-571500" algn="just">
              <a:buClr>
                <a:srgbClr val="0070C0"/>
              </a:buClr>
              <a:buFont typeface="Courier New" panose="02070309020205020404" pitchFamily="49" charset="0"/>
              <a:buChar char="o"/>
            </a:pPr>
            <a:r>
              <a:rPr lang="en-US" dirty="0" err="1">
                <a:solidFill>
                  <a:srgbClr val="BE95FF"/>
                </a:solidFill>
              </a:rPr>
              <a:t>StagedPassManager</a:t>
            </a:r>
            <a:r>
              <a:rPr lang="en-US" dirty="0">
                <a:solidFill>
                  <a:schemeClr val="bg1"/>
                </a:solidFill>
              </a:rPr>
              <a:t>: Orchestrates the order and execution of 			            </a:t>
            </a:r>
            <a:r>
              <a:rPr lang="en-US" dirty="0" err="1">
                <a:solidFill>
                  <a:schemeClr val="bg1"/>
                </a:solidFill>
              </a:rPr>
              <a:t>PassManagers</a:t>
            </a:r>
            <a:r>
              <a:rPr lang="en-US" dirty="0">
                <a:solidFill>
                  <a:schemeClr val="bg1"/>
                </a:solidFill>
              </a:rPr>
              <a:t>, optimizing the pipeline.</a:t>
            </a:r>
            <a:endParaRPr lang="en-IN" dirty="0">
              <a:solidFill>
                <a:schemeClr val="bg1"/>
              </a:solidFill>
            </a:endParaRPr>
          </a:p>
          <a:p>
            <a:pPr algn="just" defTabSz="2438400">
              <a:spcBef>
                <a:spcPts val="2900"/>
              </a:spcBef>
              <a:buSzPct val="100000"/>
            </a:pPr>
            <a:endParaRPr lang="en-IN" sz="3200" kern="0" dirty="0">
              <a:solidFill>
                <a:schemeClr val="bg1"/>
              </a:solidFill>
              <a:ea typeface="+mj-ea"/>
              <a:cs typeface="+mj-cs"/>
              <a:sym typeface="IBM Plex Sans Light"/>
            </a:endParaRPr>
          </a:p>
        </p:txBody>
      </p:sp>
      <p:pic>
        <p:nvPicPr>
          <p:cNvPr id="10" name="Picture 9">
            <a:extLst>
              <a:ext uri="{FF2B5EF4-FFF2-40B4-BE49-F238E27FC236}">
                <a16:creationId xmlns:a16="http://schemas.microsoft.com/office/drawing/2014/main" id="{9751237F-2AA1-E170-E3DE-E67C3FCEED7B}"/>
              </a:ext>
            </a:extLst>
          </p:cNvPr>
          <p:cNvPicPr>
            <a:picLocks noChangeAspect="1"/>
          </p:cNvPicPr>
          <p:nvPr/>
        </p:nvPicPr>
        <p:blipFill>
          <a:blip r:embed="rId3"/>
          <a:stretch>
            <a:fillRect/>
          </a:stretch>
        </p:blipFill>
        <p:spPr>
          <a:xfrm>
            <a:off x="21164376" y="10354652"/>
            <a:ext cx="3078110" cy="2186195"/>
          </a:xfrm>
          <a:prstGeom prst="rect">
            <a:avLst/>
          </a:prstGeom>
        </p:spPr>
      </p:pic>
      <p:pic>
        <p:nvPicPr>
          <p:cNvPr id="11" name="Picture 10">
            <a:extLst>
              <a:ext uri="{FF2B5EF4-FFF2-40B4-BE49-F238E27FC236}">
                <a16:creationId xmlns:a16="http://schemas.microsoft.com/office/drawing/2014/main" id="{CA6380D4-E981-9EEF-D653-8AC54D87C537}"/>
              </a:ext>
            </a:extLst>
          </p:cNvPr>
          <p:cNvPicPr>
            <a:picLocks noChangeAspect="1"/>
          </p:cNvPicPr>
          <p:nvPr/>
        </p:nvPicPr>
        <p:blipFill>
          <a:blip r:embed="rId4"/>
          <a:stretch>
            <a:fillRect/>
          </a:stretch>
        </p:blipFill>
        <p:spPr>
          <a:xfrm>
            <a:off x="19101293" y="7576164"/>
            <a:ext cx="2535340" cy="2528118"/>
          </a:xfrm>
          <a:prstGeom prst="rect">
            <a:avLst/>
          </a:prstGeom>
        </p:spPr>
      </p:pic>
      <p:pic>
        <p:nvPicPr>
          <p:cNvPr id="12" name="Picture 11">
            <a:extLst>
              <a:ext uri="{FF2B5EF4-FFF2-40B4-BE49-F238E27FC236}">
                <a16:creationId xmlns:a16="http://schemas.microsoft.com/office/drawing/2014/main" id="{0B377CEE-351C-4BA1-7CFF-4D18D46017B4}"/>
              </a:ext>
            </a:extLst>
          </p:cNvPr>
          <p:cNvPicPr>
            <a:picLocks noChangeAspect="1"/>
          </p:cNvPicPr>
          <p:nvPr/>
        </p:nvPicPr>
        <p:blipFill>
          <a:blip r:embed="rId5"/>
          <a:stretch>
            <a:fillRect/>
          </a:stretch>
        </p:blipFill>
        <p:spPr>
          <a:xfrm>
            <a:off x="17609472" y="11732746"/>
            <a:ext cx="4451969" cy="1791021"/>
          </a:xfrm>
          <a:prstGeom prst="rect">
            <a:avLst/>
          </a:prstGeom>
        </p:spPr>
      </p:pic>
      <p:pic>
        <p:nvPicPr>
          <p:cNvPr id="13" name="Picture 12" descr="A purple background with black text&#10;&#10;Description automatically generated">
            <a:extLst>
              <a:ext uri="{FF2B5EF4-FFF2-40B4-BE49-F238E27FC236}">
                <a16:creationId xmlns:a16="http://schemas.microsoft.com/office/drawing/2014/main" id="{8AB494F4-B7A9-BF3E-F110-D44D00240924}"/>
              </a:ext>
            </a:extLst>
          </p:cNvPr>
          <p:cNvPicPr>
            <a:picLocks noChangeAspect="1"/>
          </p:cNvPicPr>
          <p:nvPr/>
        </p:nvPicPr>
        <p:blipFill>
          <a:blip r:embed="rId6"/>
          <a:stretch>
            <a:fillRect/>
          </a:stretch>
        </p:blipFill>
        <p:spPr>
          <a:xfrm>
            <a:off x="17025956" y="9508431"/>
            <a:ext cx="1992977" cy="721036"/>
          </a:xfrm>
          <a:prstGeom prst="rect">
            <a:avLst/>
          </a:prstGeom>
        </p:spPr>
      </p:pic>
      <p:pic>
        <p:nvPicPr>
          <p:cNvPr id="14" name="Graphic 13">
            <a:extLst>
              <a:ext uri="{FF2B5EF4-FFF2-40B4-BE49-F238E27FC236}">
                <a16:creationId xmlns:a16="http://schemas.microsoft.com/office/drawing/2014/main" id="{06A9CED0-53F6-11DA-B012-C6DC6E849D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025956" y="10553542"/>
            <a:ext cx="2375043" cy="729944"/>
          </a:xfrm>
          <a:prstGeom prst="rect">
            <a:avLst/>
          </a:prstGeom>
        </p:spPr>
      </p:pic>
      <p:pic>
        <p:nvPicPr>
          <p:cNvPr id="15" name="Picture 14">
            <a:extLst>
              <a:ext uri="{FF2B5EF4-FFF2-40B4-BE49-F238E27FC236}">
                <a16:creationId xmlns:a16="http://schemas.microsoft.com/office/drawing/2014/main" id="{9B81570B-469D-3713-5A4E-23C01E00CBA9}"/>
              </a:ext>
            </a:extLst>
          </p:cNvPr>
          <p:cNvPicPr>
            <a:picLocks noChangeAspect="1"/>
          </p:cNvPicPr>
          <p:nvPr/>
        </p:nvPicPr>
        <p:blipFill>
          <a:blip r:embed="rId9"/>
          <a:stretch>
            <a:fillRect/>
          </a:stretch>
        </p:blipFill>
        <p:spPr>
          <a:xfrm>
            <a:off x="482887" y="4318953"/>
            <a:ext cx="816935" cy="816935"/>
          </a:xfrm>
          <a:prstGeom prst="rect">
            <a:avLst/>
          </a:prstGeom>
        </p:spPr>
      </p:pic>
      <p:pic>
        <p:nvPicPr>
          <p:cNvPr id="16" name="Picture 15">
            <a:extLst>
              <a:ext uri="{FF2B5EF4-FFF2-40B4-BE49-F238E27FC236}">
                <a16:creationId xmlns:a16="http://schemas.microsoft.com/office/drawing/2014/main" id="{8E8D4BD4-A565-9531-A4AE-AE941AB85AC0}"/>
              </a:ext>
            </a:extLst>
          </p:cNvPr>
          <p:cNvPicPr>
            <a:picLocks noChangeAspect="1"/>
          </p:cNvPicPr>
          <p:nvPr/>
        </p:nvPicPr>
        <p:blipFill>
          <a:blip r:embed="rId10"/>
          <a:stretch>
            <a:fillRect/>
          </a:stretch>
        </p:blipFill>
        <p:spPr>
          <a:xfrm>
            <a:off x="482887" y="7086946"/>
            <a:ext cx="816935" cy="816935"/>
          </a:xfrm>
          <a:prstGeom prst="rect">
            <a:avLst/>
          </a:prstGeom>
        </p:spPr>
      </p:pic>
      <p:pic>
        <p:nvPicPr>
          <p:cNvPr id="6" name="Picture 5">
            <a:extLst>
              <a:ext uri="{FF2B5EF4-FFF2-40B4-BE49-F238E27FC236}">
                <a16:creationId xmlns:a16="http://schemas.microsoft.com/office/drawing/2014/main" id="{2C45D342-70DD-E28A-48B8-13BE3782B9E1}"/>
              </a:ext>
            </a:extLst>
          </p:cNvPr>
          <p:cNvPicPr>
            <a:picLocks noChangeAspect="1"/>
          </p:cNvPicPr>
          <p:nvPr/>
        </p:nvPicPr>
        <p:blipFill>
          <a:blip r:embed="rId11"/>
          <a:stretch>
            <a:fillRect/>
          </a:stretch>
        </p:blipFill>
        <p:spPr>
          <a:xfrm>
            <a:off x="482886" y="9287347"/>
            <a:ext cx="816935" cy="816935"/>
          </a:xfrm>
          <a:prstGeom prst="rect">
            <a:avLst/>
          </a:prstGeom>
        </p:spPr>
      </p:pic>
      <p:pic>
        <p:nvPicPr>
          <p:cNvPr id="8" name="Picture 7" descr="A circle with a circle and text&#10;&#10;Description automatically generated">
            <a:extLst>
              <a:ext uri="{FF2B5EF4-FFF2-40B4-BE49-F238E27FC236}">
                <a16:creationId xmlns:a16="http://schemas.microsoft.com/office/drawing/2014/main" id="{34561119-0DE6-AF48-9018-5490C5EEB266}"/>
              </a:ext>
            </a:extLst>
          </p:cNvPr>
          <p:cNvPicPr>
            <a:picLocks noChangeAspect="1"/>
          </p:cNvPicPr>
          <p:nvPr/>
        </p:nvPicPr>
        <p:blipFill>
          <a:blip r:embed="rId12"/>
          <a:stretch>
            <a:fillRect/>
          </a:stretch>
        </p:blipFill>
        <p:spPr>
          <a:xfrm>
            <a:off x="21031200" y="530941"/>
            <a:ext cx="2781300" cy="2781300"/>
          </a:xfrm>
          <a:prstGeom prst="rect">
            <a:avLst/>
          </a:prstGeom>
        </p:spPr>
      </p:pic>
    </p:spTree>
    <p:extLst>
      <p:ext uri="{BB962C8B-B14F-4D97-AF65-F5344CB8AC3E}">
        <p14:creationId xmlns:p14="http://schemas.microsoft.com/office/powerpoint/2010/main" val="129919032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E95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2296886" y="1399143"/>
            <a:ext cx="17899099" cy="2104222"/>
          </a:xfrm>
        </p:spPr>
        <p:txBody>
          <a:bodyPr/>
          <a:lstStyle/>
          <a:p>
            <a:pPr algn="just"/>
            <a:r>
              <a:rPr lang="en-US" sz="4800" dirty="0">
                <a:solidFill>
                  <a:schemeClr val="tx1"/>
                </a:solidFill>
                <a:effectLst/>
                <a:latin typeface="+mn-lt"/>
              </a:rPr>
              <a:t>For example: the process of transpilation can take a simple looking circuit that contains your instruction.</a:t>
            </a:r>
            <a:endParaRPr lang="en-US" sz="3200" b="1" dirty="0">
              <a:solidFill>
                <a:schemeClr val="bg1"/>
              </a:solidFill>
            </a:endParaRP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8</a:t>
            </a:fld>
            <a:endParaRPr lang="en-US" dirty="0"/>
          </a:p>
        </p:txBody>
      </p:sp>
      <p:pic>
        <p:nvPicPr>
          <p:cNvPr id="6" name="Picture 5" descr="A circular logo with a circle and text&#10;&#10;Description automatically generated">
            <a:extLst>
              <a:ext uri="{FF2B5EF4-FFF2-40B4-BE49-F238E27FC236}">
                <a16:creationId xmlns:a16="http://schemas.microsoft.com/office/drawing/2014/main" id="{82F0E77D-B515-5054-6819-6B1AA056F700}"/>
              </a:ext>
            </a:extLst>
          </p:cNvPr>
          <p:cNvPicPr>
            <a:picLocks noChangeAspect="1"/>
          </p:cNvPicPr>
          <p:nvPr/>
        </p:nvPicPr>
        <p:blipFill>
          <a:blip r:embed="rId3"/>
          <a:stretch>
            <a:fillRect/>
          </a:stretch>
        </p:blipFill>
        <p:spPr>
          <a:xfrm>
            <a:off x="20959245" y="384047"/>
            <a:ext cx="2859087" cy="2859087"/>
          </a:xfrm>
          <a:prstGeom prst="rect">
            <a:avLst/>
          </a:prstGeom>
        </p:spPr>
      </p:pic>
      <p:pic>
        <p:nvPicPr>
          <p:cNvPr id="7" name="Picture 6">
            <a:extLst>
              <a:ext uri="{FF2B5EF4-FFF2-40B4-BE49-F238E27FC236}">
                <a16:creationId xmlns:a16="http://schemas.microsoft.com/office/drawing/2014/main" id="{13C4DDA5-E291-DECF-249D-2B428CD87BC0}"/>
              </a:ext>
            </a:extLst>
          </p:cNvPr>
          <p:cNvPicPr>
            <a:picLocks noChangeAspect="1"/>
          </p:cNvPicPr>
          <p:nvPr/>
        </p:nvPicPr>
        <p:blipFill>
          <a:blip r:embed="rId4"/>
          <a:stretch>
            <a:fillRect/>
          </a:stretch>
        </p:blipFill>
        <p:spPr>
          <a:xfrm>
            <a:off x="8846677" y="3177819"/>
            <a:ext cx="5054380" cy="2591610"/>
          </a:xfrm>
          <a:prstGeom prst="rect">
            <a:avLst/>
          </a:prstGeom>
        </p:spPr>
      </p:pic>
      <p:sp>
        <p:nvSpPr>
          <p:cNvPr id="10" name="Title 1">
            <a:extLst>
              <a:ext uri="{FF2B5EF4-FFF2-40B4-BE49-F238E27FC236}">
                <a16:creationId xmlns:a16="http://schemas.microsoft.com/office/drawing/2014/main" id="{92D83750-8053-DAD5-461B-F83738D25A91}"/>
              </a:ext>
            </a:extLst>
          </p:cNvPr>
          <p:cNvSpPr txBox="1">
            <a:spLocks/>
          </p:cNvSpPr>
          <p:nvPr/>
        </p:nvSpPr>
        <p:spPr>
          <a:xfrm>
            <a:off x="2296886" y="6234735"/>
            <a:ext cx="17899099" cy="21042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17200" b="0" i="0" u="none" strike="noStrike" cap="none" spc="0" baseline="0">
                <a:solidFill>
                  <a:schemeClr val="tx2"/>
                </a:solidFill>
                <a:uFillTx/>
                <a:latin typeface="IBM Plex Sans ExtLt" panose="020B03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gn="just"/>
            <a:r>
              <a:rPr lang="en-US" sz="4800" kern="0" dirty="0">
                <a:solidFill>
                  <a:schemeClr val="tx1"/>
                </a:solidFill>
                <a:latin typeface="+mn-lt"/>
              </a:rPr>
              <a:t>transform it to provide the circuit you want, but by only using the basis gates or instructions that a given quantum computer is able to accept. </a:t>
            </a:r>
            <a:br>
              <a:rPr lang="en-US" sz="800" b="1" kern="0" dirty="0">
                <a:solidFill>
                  <a:schemeClr val="bg1"/>
                </a:solidFill>
                <a:latin typeface="Consolas" panose="020B0609020204030204" pitchFamily="49" charset="0"/>
              </a:rPr>
            </a:br>
            <a:endParaRPr lang="en-US" sz="3200" b="1" kern="0" dirty="0">
              <a:solidFill>
                <a:schemeClr val="bg1"/>
              </a:solidFill>
            </a:endParaRPr>
          </a:p>
        </p:txBody>
      </p:sp>
      <p:pic>
        <p:nvPicPr>
          <p:cNvPr id="12" name="Picture 11">
            <a:extLst>
              <a:ext uri="{FF2B5EF4-FFF2-40B4-BE49-F238E27FC236}">
                <a16:creationId xmlns:a16="http://schemas.microsoft.com/office/drawing/2014/main" id="{3FAF36D8-D29B-76E1-C414-5D40B10FDD0F}"/>
              </a:ext>
            </a:extLst>
          </p:cNvPr>
          <p:cNvPicPr>
            <a:picLocks noChangeAspect="1"/>
          </p:cNvPicPr>
          <p:nvPr/>
        </p:nvPicPr>
        <p:blipFill>
          <a:blip r:embed="rId5"/>
          <a:stretch>
            <a:fillRect/>
          </a:stretch>
        </p:blipFill>
        <p:spPr>
          <a:xfrm>
            <a:off x="3831772" y="8804263"/>
            <a:ext cx="15572826" cy="2843316"/>
          </a:xfrm>
          <a:prstGeom prst="rect">
            <a:avLst/>
          </a:prstGeom>
        </p:spPr>
      </p:pic>
    </p:spTree>
    <p:extLst>
      <p:ext uri="{BB962C8B-B14F-4D97-AF65-F5344CB8AC3E}">
        <p14:creationId xmlns:p14="http://schemas.microsoft.com/office/powerpoint/2010/main" val="181004243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C785-4B73-1374-CE3A-190BCF867813}"/>
              </a:ext>
            </a:extLst>
          </p:cNvPr>
          <p:cNvSpPr>
            <a:spLocks noGrp="1"/>
          </p:cNvSpPr>
          <p:nvPr>
            <p:ph type="title"/>
          </p:nvPr>
        </p:nvSpPr>
        <p:spPr>
          <a:xfrm>
            <a:off x="576072" y="815248"/>
            <a:ext cx="17141825" cy="1676106"/>
          </a:xfrm>
        </p:spPr>
        <p:txBody>
          <a:bodyPr/>
          <a:lstStyle/>
          <a:p>
            <a:r>
              <a:rPr lang="en-US" sz="9600" dirty="0">
                <a:solidFill>
                  <a:schemeClr val="tx1"/>
                </a:solidFill>
                <a:latin typeface="+mj-lt"/>
              </a:rPr>
              <a:t>The six stages</a:t>
            </a:r>
          </a:p>
        </p:txBody>
      </p:sp>
      <p:sp>
        <p:nvSpPr>
          <p:cNvPr id="3" name="Footer Placeholder 2">
            <a:extLst>
              <a:ext uri="{FF2B5EF4-FFF2-40B4-BE49-F238E27FC236}">
                <a16:creationId xmlns:a16="http://schemas.microsoft.com/office/drawing/2014/main" id="{71AB4860-B80A-E3E0-1A24-4210B3E952FE}"/>
              </a:ext>
            </a:extLst>
          </p:cNvPr>
          <p:cNvSpPr>
            <a:spLocks noGrp="1"/>
          </p:cNvSpPr>
          <p:nvPr>
            <p:ph type="ftr" sz="quarter" idx="18"/>
          </p:nvPr>
        </p:nvSpPr>
        <p:spPr>
          <a:xfrm>
            <a:off x="576072" y="12801600"/>
            <a:ext cx="4956176" cy="381000"/>
          </a:xfrm>
        </p:spPr>
        <p:txBody>
          <a:bodyPr/>
          <a:lstStyle/>
          <a:p>
            <a:r>
              <a:rPr lang="en-US" dirty="0"/>
              <a:t>Qiskit Fall Fest 2024</a:t>
            </a:r>
          </a:p>
        </p:txBody>
      </p:sp>
      <p:sp>
        <p:nvSpPr>
          <p:cNvPr id="8" name="Slide Number Placeholder">
            <a:extLst>
              <a:ext uri="{FF2B5EF4-FFF2-40B4-BE49-F238E27FC236}">
                <a16:creationId xmlns:a16="http://schemas.microsoft.com/office/drawing/2014/main" id="{86C17C2C-13ED-63D8-33F8-B7F8FCF5F4BE}"/>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9</a:t>
            </a:fld>
            <a:endParaRPr lang="en-US" dirty="0"/>
          </a:p>
        </p:txBody>
      </p:sp>
      <p:pic>
        <p:nvPicPr>
          <p:cNvPr id="6" name="Picture 5" descr="A pink circle with black text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40B85026-9D90-C4DE-DE7B-A9E58D61B7C6}"/>
              </a:ext>
            </a:extLst>
          </p:cNvPr>
          <p:cNvPicPr>
            <a:picLocks noChangeAspect="1"/>
          </p:cNvPicPr>
          <p:nvPr/>
        </p:nvPicPr>
        <p:blipFill>
          <a:blip r:embed="rId3"/>
          <a:stretch>
            <a:fillRect/>
          </a:stretch>
        </p:blipFill>
        <p:spPr>
          <a:xfrm>
            <a:off x="20959245" y="384047"/>
            <a:ext cx="2859087" cy="2859087"/>
          </a:xfrm>
          <a:prstGeom prst="rect">
            <a:avLst/>
          </a:prstGeom>
        </p:spPr>
      </p:pic>
      <p:sp>
        <p:nvSpPr>
          <p:cNvPr id="9" name="TextBox 8">
            <a:extLst>
              <a:ext uri="{FF2B5EF4-FFF2-40B4-BE49-F238E27FC236}">
                <a16:creationId xmlns:a16="http://schemas.microsoft.com/office/drawing/2014/main" id="{FA134625-820D-67C2-7FE0-DE9896CAF32B}"/>
              </a:ext>
            </a:extLst>
          </p:cNvPr>
          <p:cNvSpPr txBox="1"/>
          <p:nvPr/>
        </p:nvSpPr>
        <p:spPr>
          <a:xfrm>
            <a:off x="20315583" y="-815009"/>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89923E26-85F0-6C4F-8990-BB032F20001E}"/>
              </a:ext>
            </a:extLst>
          </p:cNvPr>
          <p:cNvSpPr txBox="1"/>
          <p:nvPr/>
        </p:nvSpPr>
        <p:spPr>
          <a:xfrm>
            <a:off x="1261230" y="2883804"/>
            <a:ext cx="16059597" cy="97109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defTabSz="2438400">
              <a:spcBef>
                <a:spcPts val="2900"/>
              </a:spcBef>
              <a:spcAft>
                <a:spcPts val="4200"/>
              </a:spcAft>
              <a:buSzPct val="100000"/>
            </a:pPr>
            <a:r>
              <a:rPr lang="en-US" sz="4000" dirty="0">
                <a:effectLst/>
                <a:latin typeface="Consolas" panose="020B0609020204030204" pitchFamily="49" charset="0"/>
              </a:rPr>
              <a:t>Qiskit provides users the standard six stages of compilation flows with four pre-built transpilation pipelines. </a:t>
            </a:r>
          </a:p>
          <a:p>
            <a:pPr marL="571500" indent="-571500" defTabSz="2438400">
              <a:spcBef>
                <a:spcPts val="600"/>
              </a:spcBef>
              <a:buClr>
                <a:srgbClr val="FF7EB6"/>
              </a:buClr>
              <a:buSzPct val="100000"/>
              <a:buFont typeface="Courier New" panose="02070309020205020404" pitchFamily="49" charset="0"/>
              <a:buChar char="o"/>
            </a:pPr>
            <a:r>
              <a:rPr lang="en-US" sz="4000" dirty="0">
                <a:solidFill>
                  <a:srgbClr val="FF7EB6"/>
                </a:solidFill>
                <a:latin typeface="Consolas" panose="020B0609020204030204" pitchFamily="49" charset="0"/>
              </a:rPr>
              <a:t>Init: </a:t>
            </a:r>
            <a:r>
              <a:rPr lang="en-US" sz="4000" dirty="0">
                <a:latin typeface="Consolas" panose="020B0609020204030204" pitchFamily="49" charset="0"/>
              </a:rPr>
              <a:t>Validates and converts multi-qubit gates to single-    and two-qubit gates.</a:t>
            </a:r>
          </a:p>
          <a:p>
            <a:pPr marL="571500" indent="-571500" defTabSz="2438400">
              <a:spcBef>
                <a:spcPts val="600"/>
              </a:spcBef>
              <a:buClr>
                <a:srgbClr val="FF7EB6"/>
              </a:buClr>
              <a:buSzPct val="100000"/>
              <a:buFont typeface="Courier New" panose="02070309020205020404" pitchFamily="49" charset="0"/>
              <a:buChar char="o"/>
            </a:pPr>
            <a:r>
              <a:rPr lang="en-US" sz="4000" dirty="0">
                <a:solidFill>
                  <a:srgbClr val="FF7EB6"/>
                </a:solidFill>
                <a:latin typeface="Consolas" panose="020B0609020204030204" pitchFamily="49" charset="0"/>
              </a:rPr>
              <a:t>Layout: </a:t>
            </a:r>
            <a:r>
              <a:rPr lang="en-US" sz="4000" dirty="0">
                <a:latin typeface="Consolas" panose="020B0609020204030204" pitchFamily="49" charset="0"/>
              </a:rPr>
              <a:t>Maps virtual qubits to physical qubits on the backend.</a:t>
            </a:r>
          </a:p>
          <a:p>
            <a:pPr marL="571500" indent="-571500" defTabSz="2438400">
              <a:spcBef>
                <a:spcPts val="600"/>
              </a:spcBef>
              <a:buClr>
                <a:srgbClr val="FF7EB6"/>
              </a:buClr>
              <a:buSzPct val="100000"/>
              <a:buFont typeface="Courier New" panose="02070309020205020404" pitchFamily="49" charset="0"/>
              <a:buChar char="o"/>
            </a:pPr>
            <a:r>
              <a:rPr lang="en-US" sz="4000" dirty="0">
                <a:solidFill>
                  <a:srgbClr val="FF7EB6"/>
                </a:solidFill>
                <a:latin typeface="Consolas" panose="020B0609020204030204" pitchFamily="49" charset="0"/>
              </a:rPr>
              <a:t>Routing: </a:t>
            </a:r>
            <a:r>
              <a:rPr lang="en-US" sz="4000" dirty="0">
                <a:latin typeface="Consolas" panose="020B0609020204030204" pitchFamily="49" charset="0"/>
              </a:rPr>
              <a:t>Adds gates to ensure compatibility with the </a:t>
            </a:r>
            <a:r>
              <a:rPr lang="en-US" sz="4000" dirty="0" err="1">
                <a:latin typeface="Consolas" panose="020B0609020204030204" pitchFamily="49" charset="0"/>
              </a:rPr>
              <a:t>backend’s</a:t>
            </a:r>
            <a:r>
              <a:rPr lang="en-US" sz="4000" dirty="0">
                <a:latin typeface="Consolas" panose="020B0609020204030204" pitchFamily="49" charset="0"/>
              </a:rPr>
              <a:t> connectivity.</a:t>
            </a:r>
          </a:p>
          <a:p>
            <a:pPr marL="571500" indent="-571500" defTabSz="2438400">
              <a:spcBef>
                <a:spcPts val="600"/>
              </a:spcBef>
              <a:buClr>
                <a:srgbClr val="FF7EB6"/>
              </a:buClr>
              <a:buSzPct val="100000"/>
              <a:buFont typeface="Courier New" panose="02070309020205020404" pitchFamily="49" charset="0"/>
              <a:buChar char="o"/>
            </a:pPr>
            <a:r>
              <a:rPr lang="en-US" sz="4000" dirty="0">
                <a:solidFill>
                  <a:srgbClr val="FF7EB6"/>
                </a:solidFill>
                <a:latin typeface="Consolas" panose="020B0609020204030204" pitchFamily="49" charset="0"/>
              </a:rPr>
              <a:t>Translation: </a:t>
            </a:r>
            <a:r>
              <a:rPr lang="en-US" sz="4000" dirty="0">
                <a:latin typeface="Consolas" panose="020B0609020204030204" pitchFamily="49" charset="0"/>
              </a:rPr>
              <a:t>Translates gates to the </a:t>
            </a:r>
            <a:r>
              <a:rPr lang="en-US" sz="4000" dirty="0" err="1">
                <a:latin typeface="Consolas" panose="020B0609020204030204" pitchFamily="49" charset="0"/>
              </a:rPr>
              <a:t>backend’s</a:t>
            </a:r>
            <a:r>
              <a:rPr lang="en-US" sz="4000" dirty="0">
                <a:latin typeface="Consolas" panose="020B0609020204030204" pitchFamily="49" charset="0"/>
              </a:rPr>
              <a:t> basis set.</a:t>
            </a:r>
          </a:p>
          <a:p>
            <a:pPr marL="571500" indent="-571500" defTabSz="2438400">
              <a:spcBef>
                <a:spcPts val="600"/>
              </a:spcBef>
              <a:buClr>
                <a:srgbClr val="FF7EB6"/>
              </a:buClr>
              <a:buSzPct val="100000"/>
              <a:buFont typeface="Courier New" panose="02070309020205020404" pitchFamily="49" charset="0"/>
              <a:buChar char="o"/>
            </a:pPr>
            <a:r>
              <a:rPr lang="en-US" sz="4000" dirty="0">
                <a:solidFill>
                  <a:srgbClr val="FF7EB6"/>
                </a:solidFill>
                <a:latin typeface="Consolas" panose="020B0609020204030204" pitchFamily="49" charset="0"/>
              </a:rPr>
              <a:t>Optimization: </a:t>
            </a:r>
            <a:r>
              <a:rPr lang="en-US" sz="4000" dirty="0">
                <a:latin typeface="Consolas" panose="020B0609020204030204" pitchFamily="49" charset="0"/>
              </a:rPr>
              <a:t>Optimizes the circuit for reduced depth and performance.</a:t>
            </a:r>
          </a:p>
          <a:p>
            <a:pPr marL="571500" indent="-571500" defTabSz="2438400">
              <a:spcBef>
                <a:spcPts val="600"/>
              </a:spcBef>
              <a:buClr>
                <a:srgbClr val="FF7EB6"/>
              </a:buClr>
              <a:buSzPct val="100000"/>
              <a:buFont typeface="Courier New" panose="02070309020205020404" pitchFamily="49" charset="0"/>
              <a:buChar char="o"/>
            </a:pPr>
            <a:r>
              <a:rPr lang="en-US" sz="4000" dirty="0">
                <a:solidFill>
                  <a:srgbClr val="FF7EB6"/>
                </a:solidFill>
                <a:latin typeface="Consolas" panose="020B0609020204030204" pitchFamily="49" charset="0"/>
              </a:rPr>
              <a:t>Scheduling: </a:t>
            </a:r>
            <a:r>
              <a:rPr lang="en-US" sz="4000" dirty="0">
                <a:latin typeface="Consolas" panose="020B0609020204030204" pitchFamily="49" charset="0"/>
              </a:rPr>
              <a:t>Applies hardware-aware scheduling passes</a:t>
            </a:r>
          </a:p>
          <a:p>
            <a:pPr defTabSz="2438400">
              <a:spcBef>
                <a:spcPts val="2900"/>
              </a:spcBef>
              <a:buSzPct val="100000"/>
            </a:pPr>
            <a:endParaRPr lang="en-IN" b="1" dirty="0">
              <a:solidFill>
                <a:srgbClr val="FF7EB6"/>
              </a:solidFill>
              <a:effectLst/>
              <a:latin typeface="Consolas" panose="020B0609020204030204" pitchFamily="49" charset="0"/>
            </a:endParaRPr>
          </a:p>
          <a:p>
            <a:pPr defTabSz="2438400">
              <a:spcBef>
                <a:spcPts val="2900"/>
              </a:spcBef>
              <a:buSzPct val="100000"/>
            </a:pPr>
            <a:endParaRPr lang="en-US" b="1" dirty="0">
              <a:solidFill>
                <a:srgbClr val="FF7EB6"/>
              </a:solidFill>
              <a:effectLst/>
              <a:latin typeface="Consolas" panose="020B0609020204030204" pitchFamily="49" charset="0"/>
            </a:endParaRPr>
          </a:p>
          <a:p>
            <a:pPr defTabSz="2438400">
              <a:spcBef>
                <a:spcPts val="2900"/>
              </a:spcBef>
              <a:buSzPct val="100000"/>
            </a:pPr>
            <a:endParaRPr lang="en-US" b="0" dirty="0">
              <a:solidFill>
                <a:srgbClr val="FF7EB6"/>
              </a:solidFill>
              <a:effectLst/>
              <a:latin typeface="Consolas" panose="020B0609020204030204" pitchFamily="49" charset="0"/>
            </a:endParaRPr>
          </a:p>
          <a:p>
            <a:pPr algn="l" defTabSz="2438400">
              <a:spcBef>
                <a:spcPts val="2900"/>
              </a:spcBef>
              <a:buSzPct val="100000"/>
            </a:pPr>
            <a:endParaRPr lang="en-IN" kern="0" dirty="0">
              <a:solidFill>
                <a:srgbClr val="000000"/>
              </a:solidFill>
              <a:ea typeface="+mj-ea"/>
              <a:cs typeface="+mj-cs"/>
              <a:sym typeface="IBM Plex Sans Light"/>
            </a:endParaRPr>
          </a:p>
        </p:txBody>
      </p:sp>
      <p:pic>
        <p:nvPicPr>
          <p:cNvPr id="10" name="Graphic 9">
            <a:extLst>
              <a:ext uri="{FF2B5EF4-FFF2-40B4-BE49-F238E27FC236}">
                <a16:creationId xmlns:a16="http://schemas.microsoft.com/office/drawing/2014/main" id="{18DB5364-EF82-B427-DE0C-71C8F2ADD7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81762" y="2467816"/>
            <a:ext cx="1892166" cy="1892166"/>
          </a:xfrm>
          <a:prstGeom prst="rect">
            <a:avLst/>
          </a:prstGeom>
        </p:spPr>
      </p:pic>
      <p:pic>
        <p:nvPicPr>
          <p:cNvPr id="11" name="Picture 10" descr="A purple circle with black border&#10;&#10;Description automatically generated">
            <a:extLst>
              <a:ext uri="{FF2B5EF4-FFF2-40B4-BE49-F238E27FC236}">
                <a16:creationId xmlns:a16="http://schemas.microsoft.com/office/drawing/2014/main" id="{63CA5D33-8150-82D4-668C-2F0B8F6C28AB}"/>
              </a:ext>
            </a:extLst>
          </p:cNvPr>
          <p:cNvPicPr>
            <a:picLocks noChangeAspect="1"/>
          </p:cNvPicPr>
          <p:nvPr/>
        </p:nvPicPr>
        <p:blipFill>
          <a:blip r:embed="rId6"/>
          <a:stretch>
            <a:fillRect/>
          </a:stretch>
        </p:blipFill>
        <p:spPr>
          <a:xfrm>
            <a:off x="18581913" y="161291"/>
            <a:ext cx="1898864" cy="1898864"/>
          </a:xfrm>
          <a:prstGeom prst="rect">
            <a:avLst/>
          </a:prstGeom>
        </p:spPr>
      </p:pic>
      <p:pic>
        <p:nvPicPr>
          <p:cNvPr id="12" name="Picture 11">
            <a:extLst>
              <a:ext uri="{FF2B5EF4-FFF2-40B4-BE49-F238E27FC236}">
                <a16:creationId xmlns:a16="http://schemas.microsoft.com/office/drawing/2014/main" id="{1918D534-CFD7-77B6-967B-94AABED3F526}"/>
              </a:ext>
            </a:extLst>
          </p:cNvPr>
          <p:cNvPicPr>
            <a:picLocks noChangeAspect="1"/>
          </p:cNvPicPr>
          <p:nvPr/>
        </p:nvPicPr>
        <p:blipFill>
          <a:blip r:embed="rId7"/>
          <a:stretch>
            <a:fillRect/>
          </a:stretch>
        </p:blipFill>
        <p:spPr>
          <a:xfrm>
            <a:off x="19137661" y="4499071"/>
            <a:ext cx="2355844" cy="2349133"/>
          </a:xfrm>
          <a:prstGeom prst="rect">
            <a:avLst/>
          </a:prstGeom>
        </p:spPr>
      </p:pic>
      <p:pic>
        <p:nvPicPr>
          <p:cNvPr id="13" name="Picture 12" descr="A pink logo in a circle&#10;&#10;Description automatically generated">
            <a:extLst>
              <a:ext uri="{FF2B5EF4-FFF2-40B4-BE49-F238E27FC236}">
                <a16:creationId xmlns:a16="http://schemas.microsoft.com/office/drawing/2014/main" id="{9B8BE3F7-7729-8438-45B0-6208A217301E}"/>
              </a:ext>
            </a:extLst>
          </p:cNvPr>
          <p:cNvPicPr>
            <a:picLocks noChangeAspect="1"/>
          </p:cNvPicPr>
          <p:nvPr/>
        </p:nvPicPr>
        <p:blipFill>
          <a:blip r:embed="rId8"/>
          <a:stretch>
            <a:fillRect/>
          </a:stretch>
        </p:blipFill>
        <p:spPr>
          <a:xfrm>
            <a:off x="22203112" y="3413899"/>
            <a:ext cx="2066589" cy="2066589"/>
          </a:xfrm>
          <a:prstGeom prst="rect">
            <a:avLst/>
          </a:prstGeom>
        </p:spPr>
      </p:pic>
      <p:pic>
        <p:nvPicPr>
          <p:cNvPr id="15" name="Picture 14" descr="A pink background with black letters&#10;&#10;Description automatically generated">
            <a:extLst>
              <a:ext uri="{FF2B5EF4-FFF2-40B4-BE49-F238E27FC236}">
                <a16:creationId xmlns:a16="http://schemas.microsoft.com/office/drawing/2014/main" id="{A7BAC868-C4A4-4549-EFDB-6894285AA443}"/>
              </a:ext>
            </a:extLst>
          </p:cNvPr>
          <p:cNvPicPr>
            <a:picLocks noChangeAspect="1"/>
          </p:cNvPicPr>
          <p:nvPr/>
        </p:nvPicPr>
        <p:blipFill>
          <a:blip r:embed="rId9"/>
          <a:stretch>
            <a:fillRect/>
          </a:stretch>
        </p:blipFill>
        <p:spPr>
          <a:xfrm>
            <a:off x="21893911" y="6951667"/>
            <a:ext cx="2159646" cy="652729"/>
          </a:xfrm>
          <a:prstGeom prst="rect">
            <a:avLst/>
          </a:prstGeom>
        </p:spPr>
      </p:pic>
      <p:pic>
        <p:nvPicPr>
          <p:cNvPr id="16" name="Graphic 15">
            <a:extLst>
              <a:ext uri="{FF2B5EF4-FFF2-40B4-BE49-F238E27FC236}">
                <a16:creationId xmlns:a16="http://schemas.microsoft.com/office/drawing/2014/main" id="{AF4942C4-72B4-95D7-7E79-0D81BE07B9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29137" y="6101904"/>
            <a:ext cx="1689195" cy="662429"/>
          </a:xfrm>
          <a:prstGeom prst="rect">
            <a:avLst/>
          </a:prstGeom>
        </p:spPr>
      </p:pic>
    </p:spTree>
    <p:extLst>
      <p:ext uri="{BB962C8B-B14F-4D97-AF65-F5344CB8AC3E}">
        <p14:creationId xmlns:p14="http://schemas.microsoft.com/office/powerpoint/2010/main" val="2305756176"/>
      </p:ext>
    </p:extLst>
  </p:cSld>
  <p:clrMapOvr>
    <a:masterClrMapping/>
  </p:clrMapOvr>
  <p:transition spd="med"/>
</p:sld>
</file>

<file path=ppt/theme/theme1.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Quantum_Presentation_Template_Plex_Embed" id="{E751D091-48B7-B947-A3EB-61D5938A941E}" vid="{BBD60A32-9C2D-5B41-BB36-F4AA98EC1F0C}"/>
    </a:ext>
  </a:extLst>
</a:theme>
</file>

<file path=ppt/theme/theme2.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presentation template</Template>
  <TotalTime>3873</TotalTime>
  <Words>6455</Words>
  <Application>Microsoft Office PowerPoint</Application>
  <PresentationFormat>Custom</PresentationFormat>
  <Paragraphs>459</Paragraphs>
  <Slides>47</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Consolas</vt:lpstr>
      <vt:lpstr>Courier New</vt:lpstr>
      <vt:lpstr>IBM Plex Mono</vt:lpstr>
      <vt:lpstr>IBM Plex Sans</vt:lpstr>
      <vt:lpstr>IBM Plex Sans ExtLt</vt:lpstr>
      <vt:lpstr>IBM Plex Sans Light</vt:lpstr>
      <vt:lpstr>JetBrains Mono</vt:lpstr>
      <vt:lpstr>IBM presentation template</vt:lpstr>
      <vt:lpstr>Welcome to the Qiskit Fall Fest 2024!  </vt:lpstr>
      <vt:lpstr> The Qiskit Fall Fest is a massive event, featuring thousands of students worldwide who are all learning about quantum computing and Qiskit.   As part of the Qiskit Fall Fest, IBM Quantum has created a series of notebooks to work through, which all include coding challenges and Qiskit tutorials. </vt:lpstr>
      <vt:lpstr>Graded Notebook 3:  The Transpiler  </vt:lpstr>
      <vt:lpstr>PowerPoint Presentation</vt:lpstr>
      <vt:lpstr>Setup</vt:lpstr>
      <vt:lpstr>Setup</vt:lpstr>
      <vt:lpstr>What is the transpiler?</vt:lpstr>
      <vt:lpstr>For example: the process of transpilation can take a simple looking circuit that contains your instruction.</vt:lpstr>
      <vt:lpstr>The six stages</vt:lpstr>
      <vt:lpstr>Exercise 1:  </vt:lpstr>
      <vt:lpstr>Exercise 1:  </vt:lpstr>
      <vt:lpstr>Transpile with preset pass managers</vt:lpstr>
      <vt:lpstr>PowerPoint Presentation</vt:lpstr>
      <vt:lpstr>Optimization levels</vt:lpstr>
      <vt:lpstr>Utility function</vt:lpstr>
      <vt:lpstr>Utility function</vt:lpstr>
      <vt:lpstr>Utility function </vt:lpstr>
      <vt:lpstr>Optimization level = 0 </vt:lpstr>
      <vt:lpstr>Exercise 2(Start)  </vt:lpstr>
      <vt:lpstr>Optimization level = 1 </vt:lpstr>
      <vt:lpstr>Optimization level = 1 </vt:lpstr>
      <vt:lpstr>Optimization level = 2 </vt:lpstr>
      <vt:lpstr>Optimization level = 2 </vt:lpstr>
      <vt:lpstr>Optimization level = 3</vt:lpstr>
      <vt:lpstr>Optimization level = 3</vt:lpstr>
      <vt:lpstr>Optimization level = 3</vt:lpstr>
      <vt:lpstr>PowerPoint Presentation</vt:lpstr>
      <vt:lpstr>Transpiler stage details with options</vt:lpstr>
      <vt:lpstr>Init stage</vt:lpstr>
      <vt:lpstr>PowerPoint Presentation</vt:lpstr>
      <vt:lpstr>Layout stage</vt:lpstr>
      <vt:lpstr>Layout stage</vt:lpstr>
      <vt:lpstr>PowerPoint Presentation</vt:lpstr>
      <vt:lpstr>Layout stage</vt:lpstr>
      <vt:lpstr>Layout stage</vt:lpstr>
      <vt:lpstr>Routing stage</vt:lpstr>
      <vt:lpstr>Routing stage</vt:lpstr>
      <vt:lpstr>Routing stage</vt:lpstr>
      <vt:lpstr>Translation stage</vt:lpstr>
      <vt:lpstr>Translation stage</vt:lpstr>
      <vt:lpstr>Translation stage</vt:lpstr>
      <vt:lpstr>Translation stage</vt:lpstr>
      <vt:lpstr>Translation stage</vt:lpstr>
      <vt:lpstr>Translation stage</vt:lpstr>
      <vt:lpstr>PowerPoint Presentation</vt:lpstr>
      <vt:lpstr>Ecosystem and Qiskit Transpiler plugin </vt:lpstr>
      <vt:lpstr>Thank you!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Templates  Sample layouts</dc:title>
  <dc:subject/>
  <dc:creator>NATALIE TAYLOR</dc:creator>
  <cp:keywords/>
  <dc:description/>
  <cp:lastModifiedBy>Aurum Joshi</cp:lastModifiedBy>
  <cp:revision>342</cp:revision>
  <cp:lastPrinted>2019-04-25T15:14:05Z</cp:lastPrinted>
  <dcterms:created xsi:type="dcterms:W3CDTF">2024-04-30T19:03:56Z</dcterms:created>
  <dcterms:modified xsi:type="dcterms:W3CDTF">2024-09-27T17:05:56Z</dcterms:modified>
  <cp:category/>
</cp:coreProperties>
</file>